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1"/>
  </p:notesMasterIdLst>
  <p:sldIdLst>
    <p:sldId id="256" r:id="rId2"/>
    <p:sldId id="260" r:id="rId3"/>
    <p:sldId id="350" r:id="rId4"/>
    <p:sldId id="348" r:id="rId5"/>
    <p:sldId id="263" r:id="rId6"/>
    <p:sldId id="264" r:id="rId7"/>
    <p:sldId id="265" r:id="rId8"/>
    <p:sldId id="388" r:id="rId9"/>
    <p:sldId id="332" r:id="rId10"/>
    <p:sldId id="333" r:id="rId11"/>
    <p:sldId id="334" r:id="rId12"/>
    <p:sldId id="341" r:id="rId13"/>
    <p:sldId id="342" r:id="rId14"/>
    <p:sldId id="343" r:id="rId15"/>
    <p:sldId id="347" r:id="rId16"/>
    <p:sldId id="344" r:id="rId17"/>
    <p:sldId id="351" r:id="rId18"/>
    <p:sldId id="330" r:id="rId19"/>
    <p:sldId id="335" r:id="rId20"/>
    <p:sldId id="336" r:id="rId21"/>
    <p:sldId id="353" r:id="rId22"/>
    <p:sldId id="354" r:id="rId23"/>
    <p:sldId id="355" r:id="rId24"/>
    <p:sldId id="363" r:id="rId25"/>
    <p:sldId id="357" r:id="rId26"/>
    <p:sldId id="358" r:id="rId27"/>
    <p:sldId id="269" r:id="rId28"/>
    <p:sldId id="377" r:id="rId29"/>
    <p:sldId id="361" r:id="rId30"/>
    <p:sldId id="362" r:id="rId31"/>
    <p:sldId id="338" r:id="rId32"/>
    <p:sldId id="386" r:id="rId33"/>
    <p:sldId id="387" r:id="rId34"/>
    <p:sldId id="340" r:id="rId35"/>
    <p:sldId id="365" r:id="rId36"/>
    <p:sldId id="371" r:id="rId37"/>
    <p:sldId id="368" r:id="rId38"/>
    <p:sldId id="370" r:id="rId39"/>
    <p:sldId id="369" r:id="rId40"/>
    <p:sldId id="378" r:id="rId41"/>
    <p:sldId id="379" r:id="rId42"/>
    <p:sldId id="380" r:id="rId43"/>
    <p:sldId id="381" r:id="rId44"/>
    <p:sldId id="375" r:id="rId45"/>
    <p:sldId id="382" r:id="rId46"/>
    <p:sldId id="383" r:id="rId47"/>
    <p:sldId id="384" r:id="rId48"/>
    <p:sldId id="389" r:id="rId49"/>
    <p:sldId id="385" r:id="rId50"/>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40" autoAdjust="0"/>
    <p:restoredTop sz="78462" autoAdjust="0"/>
  </p:normalViewPr>
  <p:slideViewPr>
    <p:cSldViewPr>
      <p:cViewPr varScale="1">
        <p:scale>
          <a:sx n="43" d="100"/>
          <a:sy n="43" d="100"/>
        </p:scale>
        <p:origin x="-132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notesMaster" Target="notesMasters/notesMaster1.xml"/><Relationship Id="rId52" Type="http://schemas.openxmlformats.org/officeDocument/2006/relationships/printerSettings" Target="printerSettings/printerSettings1.bin"/><Relationship Id="rId53" Type="http://schemas.openxmlformats.org/officeDocument/2006/relationships/presProps" Target="presProps.xml"/><Relationship Id="rId54" Type="http://schemas.openxmlformats.org/officeDocument/2006/relationships/viewProps" Target="viewProps.xml"/><Relationship Id="rId55" Type="http://schemas.openxmlformats.org/officeDocument/2006/relationships/theme" Target="theme/theme1.xml"/><Relationship Id="rId56"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EDE89E3-EB8B-40A5-B594-834329BCB969}" type="datetimeFigureOut">
              <a:rPr lang="en-US"/>
              <a:pPr>
                <a:defRPr/>
              </a:pPr>
              <a:t>9/11/14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E68757B-0A14-4395-A32A-658A90BF10AA}" type="slidenum">
              <a:rPr lang="en-US"/>
              <a:pPr>
                <a:defRPr/>
              </a:pPr>
              <a:t>‹#›</a:t>
            </a:fld>
            <a:endParaRPr lang="en-US" dirty="0"/>
          </a:p>
        </p:txBody>
      </p:sp>
    </p:spTree>
    <p:extLst>
      <p:ext uri="{BB962C8B-B14F-4D97-AF65-F5344CB8AC3E}">
        <p14:creationId xmlns:p14="http://schemas.microsoft.com/office/powerpoint/2010/main" val="154395315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 </a:t>
            </a:r>
          </a:p>
          <a:p>
            <a:pPr eaLnBrk="1" hangingPunct="1">
              <a:spcBef>
                <a:spcPct val="0"/>
              </a:spcBef>
            </a:pPr>
            <a:r>
              <a:rPr lang="en-US" dirty="0" smtClean="0"/>
              <a:t>Get into the details—what might this look like. Give teachers an</a:t>
            </a:r>
            <a:r>
              <a:rPr lang="en-US" baseline="0" dirty="0" smtClean="0"/>
              <a:t> opportunity to jot ideas about each of these as we move trough them</a:t>
            </a: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10</a:t>
            </a:fld>
            <a:endParaRPr lang="en-US">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11</a:t>
            </a:fld>
            <a:endParaRPr lang="en-US">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12</a:t>
            </a:fld>
            <a:endParaRPr lang="en-US">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13</a:t>
            </a:fld>
            <a:endParaRPr lang="en-US">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14</a:t>
            </a:fld>
            <a:endParaRPr lang="en-US">
              <a:cs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Heather</a:t>
            </a:r>
            <a:endParaRPr lang="en-US" baseline="0" dirty="0" smtClean="0"/>
          </a:p>
          <a:p>
            <a:pPr eaLnBrk="1" hangingPunct="1">
              <a:spcBef>
                <a:spcPct val="0"/>
              </a:spcBef>
            </a:pPr>
            <a:endParaRPr lang="en-US" baseline="0" dirty="0" smtClean="0"/>
          </a:p>
          <a:p>
            <a:pPr eaLnBrk="1" hangingPunct="1">
              <a:spcBef>
                <a:spcPct val="0"/>
              </a:spcBef>
            </a:pPr>
            <a:r>
              <a:rPr lang="en-US" dirty="0" smtClean="0"/>
              <a:t>Fold the line and have them talk to each other. Time the talks. Rotate and talk to a few people.</a:t>
            </a:r>
          </a:p>
          <a:p>
            <a:pPr eaLnBrk="1" hangingPunct="1">
              <a:spcBef>
                <a:spcPct val="0"/>
              </a:spcBef>
            </a:pPr>
            <a:endParaRPr lang="en-US" dirty="0" smtClean="0"/>
          </a:p>
          <a:p>
            <a:pPr eaLnBrk="1" hangingPunct="1">
              <a:spcBef>
                <a:spcPct val="0"/>
              </a:spcBef>
            </a:pPr>
            <a:r>
              <a:rPr lang="en-US" dirty="0" smtClean="0"/>
              <a:t>Ask</a:t>
            </a:r>
            <a:r>
              <a:rPr lang="en-US" baseline="0" dirty="0" smtClean="0"/>
              <a:t> them to get into mixed groups based on where they end up. Try to get people from multiple building levels together</a:t>
            </a: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15</a:t>
            </a:fld>
            <a:endParaRPr lang="en-US">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a:p>
            <a:pPr eaLnBrk="1" hangingPunct="1">
              <a:spcBef>
                <a:spcPct val="0"/>
              </a:spcBef>
            </a:pPr>
            <a:r>
              <a:rPr lang="en-US" dirty="0" smtClean="0"/>
              <a:t>Groups</a:t>
            </a:r>
            <a:r>
              <a:rPr lang="en-US" baseline="0" dirty="0" smtClean="0"/>
              <a:t> share out one positive piece of the paper</a:t>
            </a: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16</a:t>
            </a:fld>
            <a:endParaRPr lang="en-US">
              <a:cs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Heather—guide teachers to re-examine the text with the rubric in hand</a:t>
            </a:r>
          </a:p>
          <a:p>
            <a:pPr eaLnBrk="1" hangingPunct="1">
              <a:spcBef>
                <a:spcPct val="0"/>
              </a:spcBef>
            </a:pPr>
            <a:endParaRPr lang="en-US" dirty="0" smtClean="0"/>
          </a:p>
          <a:p>
            <a:pPr eaLnBrk="1" hangingPunct="1">
              <a:spcBef>
                <a:spcPct val="0"/>
              </a:spcBef>
            </a:pPr>
            <a:r>
              <a:rPr lang="en-US" baseline="0" dirty="0" smtClean="0"/>
              <a:t>Transition into break--Keep this in mind for after break when we begin the work of looking at our own student writing</a:t>
            </a: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17</a:t>
            </a:fld>
            <a:endParaRPr lang="en-US">
              <a:cs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9938"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endParaRPr lang="en-US" dirty="0" smtClean="0"/>
          </a:p>
        </p:txBody>
      </p:sp>
      <p:sp>
        <p:nvSpPr>
          <p:cNvPr id="39939"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92EA90AA-BA6E-452E-B958-7F39C28FBE18}" type="slidenum">
              <a:rPr lang="en-US" sz="1200">
                <a:latin typeface="Calibri" pitchFamily="34" charset="0"/>
              </a:rPr>
              <a:pPr algn="r"/>
              <a:t>18</a:t>
            </a:fld>
            <a:endParaRPr lang="en-US" sz="1200">
              <a:latin typeface="Calibri"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 Read through these norms,</a:t>
            </a:r>
            <a:r>
              <a:rPr lang="en-US" baseline="0" dirty="0" smtClean="0"/>
              <a:t> point out that these are our norms whenever we discuss student work.</a:t>
            </a: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19</a:t>
            </a:fld>
            <a:endParaRPr 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04DE71-DBDC-4DDE-837A-6F4BAD1E0F71}" type="slidenum">
              <a:rPr lang="en-US">
                <a:cs typeface="Arial" charset="0"/>
              </a:rPr>
              <a:pPr fontAlgn="base">
                <a:spcBef>
                  <a:spcPct val="0"/>
                </a:spcBef>
                <a:spcAft>
                  <a:spcPct val="0"/>
                </a:spcAft>
                <a:defRPr/>
              </a:pPr>
              <a:t>2</a:t>
            </a:fld>
            <a:endParaRPr lang="en-US" dirty="0">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 Give everyone time to read the assignment</a:t>
            </a:r>
            <a:r>
              <a:rPr lang="en-US" baseline="0" dirty="0" smtClean="0"/>
              <a:t> and the readings after the first sentence</a:t>
            </a: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20</a:t>
            </a:fld>
            <a:endParaRPr lang="en-US">
              <a:cs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Terri:</a:t>
            </a:r>
          </a:p>
          <a:p>
            <a:r>
              <a:rPr lang="en-US" dirty="0" smtClean="0"/>
              <a:t>STOP</a:t>
            </a:r>
          </a:p>
          <a:p>
            <a:r>
              <a:rPr lang="en-US" dirty="0" smtClean="0"/>
              <a:t>Ask groups to identify</a:t>
            </a:r>
            <a:r>
              <a:rPr lang="en-US" baseline="0" dirty="0" smtClean="0"/>
              <a:t> one strength they see across the papers (call out and chart)</a:t>
            </a:r>
          </a:p>
          <a:p>
            <a:endParaRPr lang="en-US" baseline="0" dirty="0" smtClean="0"/>
          </a:p>
          <a:p>
            <a:r>
              <a:rPr lang="en-US" baseline="0" dirty="0" smtClean="0"/>
              <a:t>Ask groups to identify areas where more instruction is needed (call out and chart)</a:t>
            </a:r>
            <a:endParaRPr lang="en-US" dirty="0"/>
          </a:p>
        </p:txBody>
      </p:sp>
      <p:sp>
        <p:nvSpPr>
          <p:cNvPr id="4" name="Slide Number Placeholder 3"/>
          <p:cNvSpPr>
            <a:spLocks noGrp="1"/>
          </p:cNvSpPr>
          <p:nvPr>
            <p:ph type="sldNum" sz="quarter" idx="10"/>
          </p:nvPr>
        </p:nvSpPr>
        <p:spPr/>
        <p:txBody>
          <a:bodyPr/>
          <a:lstStyle/>
          <a:p>
            <a:fld id="{EE107DDA-F83B-4501-99A7-F5CEB76C1476}"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a:p>
            <a:pPr eaLnBrk="1" hangingPunct="1">
              <a:spcBef>
                <a:spcPct val="0"/>
              </a:spcBef>
            </a:pPr>
            <a:r>
              <a:rPr lang="en-US" dirty="0" smtClean="0"/>
              <a:t>These were </a:t>
            </a:r>
            <a:r>
              <a:rPr lang="en-US" dirty="0" err="1" smtClean="0"/>
              <a:t>DeAnn’s</a:t>
            </a:r>
            <a:r>
              <a:rPr lang="en-US" dirty="0" smtClean="0"/>
              <a:t> predicted areas—check against group findings. Maybe they are or maybe they</a:t>
            </a:r>
            <a:r>
              <a:rPr lang="en-US" baseline="0" dirty="0" smtClean="0"/>
              <a:t> are not. Hopefully at least one is</a:t>
            </a:r>
          </a:p>
          <a:p>
            <a:pPr eaLnBrk="1" hangingPunct="1">
              <a:spcBef>
                <a:spcPct val="0"/>
              </a:spcBef>
            </a:pPr>
            <a:r>
              <a:rPr lang="en-US" baseline="0" dirty="0" smtClean="0"/>
              <a:t>Discuss that identifying needed improvement is step one but we might need to explode further </a:t>
            </a: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22</a:t>
            </a:fld>
            <a:endParaRPr lang="en-US">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Terri – talk</a:t>
            </a:r>
            <a:r>
              <a:rPr lang="en-US" baseline="0" dirty="0" smtClean="0"/>
              <a:t> about past experience of using formative assessment to identify a big skill to reteach and how teachers went back to their classrooms to reteach but didn’t really know what to do because we hadn’t broken down the skill into smaller teachable components.</a:t>
            </a: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23</a:t>
            </a:fld>
            <a:endParaRPr lang="en-US">
              <a:cs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Terri – There</a:t>
            </a:r>
            <a:r>
              <a:rPr lang="en-US" baseline="0" dirty="0" smtClean="0"/>
              <a:t> is a more detailed handout for this which you have in your packets.</a:t>
            </a:r>
          </a:p>
          <a:p>
            <a:r>
              <a:rPr lang="en-US" baseline="0" dirty="0" smtClean="0"/>
              <a:t>Lead the groups through the formative assessment protocol in the handout.</a:t>
            </a:r>
            <a:endParaRPr lang="en-US" dirty="0"/>
          </a:p>
        </p:txBody>
      </p:sp>
      <p:sp>
        <p:nvSpPr>
          <p:cNvPr id="4" name="Slide Number Placeholder 3"/>
          <p:cNvSpPr>
            <a:spLocks noGrp="1"/>
          </p:cNvSpPr>
          <p:nvPr>
            <p:ph type="sldNum" sz="quarter" idx="10"/>
          </p:nvPr>
        </p:nvSpPr>
        <p:spPr/>
        <p:txBody>
          <a:bodyPr/>
          <a:lstStyle/>
          <a:p>
            <a:fld id="{B071F0AE-9EBA-42E0-9E7C-D8B95DCF7961}" type="slidenum">
              <a:rPr lang="en-US" smtClean="0"/>
              <a:t>24</a:t>
            </a:fld>
            <a:endParaRPr lang="en-US"/>
          </a:p>
        </p:txBody>
      </p:sp>
    </p:spTree>
    <p:extLst>
      <p:ext uri="{BB962C8B-B14F-4D97-AF65-F5344CB8AC3E}">
        <p14:creationId xmlns:p14="http://schemas.microsoft.com/office/powerpoint/2010/main" val="27161074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25</a:t>
            </a:fld>
            <a:endParaRPr lang="en-US">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Colleen</a:t>
            </a:r>
          </a:p>
          <a:p>
            <a:pPr eaLnBrk="1" hangingPunct="1">
              <a:spcBef>
                <a:spcPct val="0"/>
              </a:spcBef>
            </a:pP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26</a:t>
            </a:fld>
            <a:endParaRPr lang="en-US">
              <a:cs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a:p>
            <a:pPr eaLnBrk="1" hangingPunct="1">
              <a:spcBef>
                <a:spcPct val="0"/>
              </a:spcBef>
            </a:pPr>
            <a:r>
              <a:rPr lang="en-US" dirty="0" smtClean="0"/>
              <a:t>We will look at the whole—what are we doing? What is good argument writing? </a:t>
            </a:r>
          </a:p>
          <a:p>
            <a:pPr eaLnBrk="1" hangingPunct="1">
              <a:spcBef>
                <a:spcPct val="0"/>
              </a:spcBef>
            </a:pPr>
            <a:r>
              <a:rPr lang="en-US" dirty="0" smtClean="0"/>
              <a:t>We</a:t>
            </a:r>
            <a:r>
              <a:rPr lang="en-US" baseline="0" dirty="0" smtClean="0"/>
              <a:t> will get down into the details--how do we get there?</a:t>
            </a:r>
          </a:p>
          <a:p>
            <a:pPr eaLnBrk="1" hangingPunct="1">
              <a:spcBef>
                <a:spcPct val="0"/>
              </a:spcBef>
            </a:pPr>
            <a:r>
              <a:rPr lang="en-US" baseline="0" dirty="0" smtClean="0"/>
              <a:t>We will get further into details—where are our students now? What is the next step I need to take as a teacher?</a:t>
            </a:r>
          </a:p>
          <a:p>
            <a:pPr eaLnBrk="1" hangingPunct="1">
              <a:spcBef>
                <a:spcPct val="0"/>
              </a:spcBef>
            </a:pPr>
            <a:r>
              <a:rPr lang="en-US" baseline="0" dirty="0" smtClean="0"/>
              <a:t>And then we will come back up again—where are we going? What’s the big picture?</a:t>
            </a:r>
            <a:endParaRPr lang="en-US" dirty="0"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317225-AE20-4768-955D-B36D3C99D2AE}" type="slidenum">
              <a:rPr lang="en-US">
                <a:cs typeface="Arial" charset="0"/>
              </a:rPr>
              <a:pPr fontAlgn="base">
                <a:spcBef>
                  <a:spcPct val="0"/>
                </a:spcBef>
                <a:spcAft>
                  <a:spcPct val="0"/>
                </a:spcAft>
                <a:defRPr/>
              </a:pPr>
              <a:t>28</a:t>
            </a:fld>
            <a:endParaRPr lang="en-US" dirty="0">
              <a:cs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317225-AE20-4768-955D-B36D3C99D2AE}" type="slidenum">
              <a:rPr lang="en-US">
                <a:cs typeface="Arial" charset="0"/>
              </a:rPr>
              <a:pPr fontAlgn="base">
                <a:spcBef>
                  <a:spcPct val="0"/>
                </a:spcBef>
                <a:spcAft>
                  <a:spcPct val="0"/>
                </a:spcAft>
                <a:defRPr/>
              </a:pPr>
              <a:t>29</a:t>
            </a:fld>
            <a:endParaRPr lang="en-US" dirty="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ChangeArrowheads="1" noTextEdit="1"/>
          </p:cNvSpPr>
          <p:nvPr>
            <p:ph type="sldImg"/>
          </p:nvPr>
        </p:nvSpPr>
        <p:spPr>
          <a:ln/>
        </p:spPr>
      </p:sp>
      <p:sp>
        <p:nvSpPr>
          <p:cNvPr id="3072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itchFamily="34" charset="0"/>
              <a:ea typeface="ＭＳ Ｐゴシック" pitchFamily="34" charset="-128"/>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61E76E-7F56-4EF6-979E-0B589F1666AC}" type="slidenum">
              <a:rPr lang="en-US">
                <a:cs typeface="Arial" charset="0"/>
              </a:rPr>
              <a:pPr fontAlgn="base">
                <a:spcBef>
                  <a:spcPct val="0"/>
                </a:spcBef>
                <a:spcAft>
                  <a:spcPct val="0"/>
                </a:spcAft>
                <a:defRPr/>
              </a:pPr>
              <a:t>30</a:t>
            </a:fld>
            <a:endParaRPr lang="en-US" dirty="0">
              <a:cs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31</a:t>
            </a:fld>
            <a:endParaRPr lang="en-US">
              <a:cs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Colleen:</a:t>
            </a:r>
          </a:p>
          <a:p>
            <a:r>
              <a:rPr lang="en-US" dirty="0" smtClean="0"/>
              <a:t>Turn</a:t>
            </a:r>
            <a:r>
              <a:rPr lang="en-US" baseline="0" dirty="0" smtClean="0"/>
              <a:t> to a neighbor and talk about an achievement in technology that you have been especially proud of – a classroom success with an app or website or a personal accomplishment with a new smartphone.</a:t>
            </a:r>
            <a:endParaRPr lang="en-US" dirty="0"/>
          </a:p>
        </p:txBody>
      </p:sp>
      <p:sp>
        <p:nvSpPr>
          <p:cNvPr id="4" name="Slide Number Placeholder 3"/>
          <p:cNvSpPr>
            <a:spLocks noGrp="1"/>
          </p:cNvSpPr>
          <p:nvPr>
            <p:ph type="sldNum" sz="quarter" idx="10"/>
          </p:nvPr>
        </p:nvSpPr>
        <p:spPr/>
        <p:txBody>
          <a:bodyPr/>
          <a:lstStyle/>
          <a:p>
            <a:fld id="{68B9D468-BA40-4091-8AD2-A41E5003AA55}" type="slidenum">
              <a:rPr lang="en-US" smtClean="0"/>
              <a:t>32</a:t>
            </a:fld>
            <a:endParaRPr lang="en-US"/>
          </a:p>
        </p:txBody>
      </p:sp>
    </p:spTree>
    <p:extLst>
      <p:ext uri="{BB962C8B-B14F-4D97-AF65-F5344CB8AC3E}">
        <p14:creationId xmlns:p14="http://schemas.microsoft.com/office/powerpoint/2010/main" val="38384501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Colleen:</a:t>
            </a:r>
          </a:p>
          <a:p>
            <a:r>
              <a:rPr lang="en-US" dirty="0" smtClean="0"/>
              <a:t>And</a:t>
            </a:r>
            <a:r>
              <a:rPr lang="en-US" baseline="0" dirty="0" smtClean="0"/>
              <a:t> here’s a monk who has got to be proud of what he’s learning. If you’re experiencing frustrations, there’s always Helpdesk!</a:t>
            </a:r>
            <a:endParaRPr lang="en-US" dirty="0"/>
          </a:p>
        </p:txBody>
      </p:sp>
      <p:sp>
        <p:nvSpPr>
          <p:cNvPr id="4" name="Slide Number Placeholder 3"/>
          <p:cNvSpPr>
            <a:spLocks noGrp="1"/>
          </p:cNvSpPr>
          <p:nvPr>
            <p:ph type="sldNum" sz="quarter" idx="10"/>
          </p:nvPr>
        </p:nvSpPr>
        <p:spPr/>
        <p:txBody>
          <a:bodyPr/>
          <a:lstStyle/>
          <a:p>
            <a:fld id="{68B9D468-BA40-4091-8AD2-A41E5003AA55}" type="slidenum">
              <a:rPr lang="en-US" smtClean="0"/>
              <a:t>33</a:t>
            </a:fld>
            <a:endParaRPr lang="en-US"/>
          </a:p>
        </p:txBody>
      </p:sp>
    </p:spTree>
    <p:extLst>
      <p:ext uri="{BB962C8B-B14F-4D97-AF65-F5344CB8AC3E}">
        <p14:creationId xmlns:p14="http://schemas.microsoft.com/office/powerpoint/2010/main" val="28082017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br>
              <a:rPr lang="en-US" dirty="0" smtClean="0"/>
            </a:br>
            <a:r>
              <a:rPr lang="en-US" dirty="0" smtClean="0"/>
              <a:t>Catch</a:t>
            </a:r>
            <a:r>
              <a:rPr lang="en-US" baseline="0" dirty="0" smtClean="0"/>
              <a:t> up the content area teachers on what we’ve been up to—links to resources</a:t>
            </a:r>
          </a:p>
          <a:p>
            <a:pPr eaLnBrk="1" hangingPunct="1">
              <a:spcBef>
                <a:spcPct val="0"/>
              </a:spcBef>
            </a:pPr>
            <a:endParaRPr lang="en-US" baseline="0" dirty="0" smtClean="0"/>
          </a:p>
          <a:p>
            <a:pPr eaLnBrk="1" hangingPunct="1">
              <a:spcBef>
                <a:spcPct val="0"/>
              </a:spcBef>
            </a:pPr>
            <a:r>
              <a:rPr lang="en-US" baseline="0" dirty="0" smtClean="0"/>
              <a:t>Describe the focus of the grant on improved argument writing</a:t>
            </a:r>
          </a:p>
          <a:p>
            <a:pPr eaLnBrk="1" hangingPunct="1">
              <a:spcBef>
                <a:spcPct val="0"/>
              </a:spcBef>
            </a:pPr>
            <a:endParaRPr lang="en-US" baseline="0" dirty="0" smtClean="0"/>
          </a:p>
          <a:p>
            <a:pPr eaLnBrk="1" hangingPunct="1">
              <a:spcBef>
                <a:spcPct val="0"/>
              </a:spcBef>
            </a:pPr>
            <a:r>
              <a:rPr lang="en-US" baseline="0" dirty="0" smtClean="0"/>
              <a:t>Discuss the role of mini units (only a few people haven’t heard all this this morning so should go fast)</a:t>
            </a: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34</a:t>
            </a:fld>
            <a:endParaRPr lang="en-US">
              <a:cs typeface="Arial"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35</a:t>
            </a:fld>
            <a:endParaRPr lang="en-US">
              <a:cs typeface="Arial"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36</a:t>
            </a:fld>
            <a:endParaRPr lang="en-US">
              <a:cs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Angela</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Terri: Ask teachers to set this up in their notebooks</a:t>
            </a:r>
          </a:p>
          <a:p>
            <a:pPr eaLnBrk="1" hangingPunct="1"/>
            <a:endParaRPr lang="en-US" dirty="0"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Terri</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a:p>
            <a:pPr eaLnBrk="1" hangingPunct="1">
              <a:spcBef>
                <a:spcPct val="0"/>
              </a:spcBef>
            </a:pPr>
            <a:r>
              <a:rPr lang="en-US" dirty="0" smtClean="0"/>
              <a:t>We will look at the whole—what are we doing? What is good argument writing? </a:t>
            </a:r>
          </a:p>
          <a:p>
            <a:pPr eaLnBrk="1" hangingPunct="1">
              <a:spcBef>
                <a:spcPct val="0"/>
              </a:spcBef>
            </a:pPr>
            <a:r>
              <a:rPr lang="en-US" dirty="0" smtClean="0"/>
              <a:t>We</a:t>
            </a:r>
            <a:r>
              <a:rPr lang="en-US" baseline="0" dirty="0" smtClean="0"/>
              <a:t> will get down into the details--how do we get there?</a:t>
            </a:r>
          </a:p>
          <a:p>
            <a:pPr eaLnBrk="1" hangingPunct="1">
              <a:spcBef>
                <a:spcPct val="0"/>
              </a:spcBef>
            </a:pPr>
            <a:r>
              <a:rPr lang="en-US" baseline="0" dirty="0" smtClean="0"/>
              <a:t>We will get further into details—where are our students now? What is the next step I need to take as a teacher?</a:t>
            </a:r>
          </a:p>
          <a:p>
            <a:pPr eaLnBrk="1" hangingPunct="1">
              <a:spcBef>
                <a:spcPct val="0"/>
              </a:spcBef>
            </a:pPr>
            <a:r>
              <a:rPr lang="en-US" baseline="0" dirty="0" smtClean="0"/>
              <a:t>And then we will come back up again—where are we going? What’s the big picture?</a:t>
            </a:r>
            <a:endParaRPr lang="en-US" dirty="0"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317225-AE20-4768-955D-B36D3C99D2AE}" type="slidenum">
              <a:rPr lang="en-US">
                <a:cs typeface="Arial" charset="0"/>
              </a:rPr>
              <a:pPr fontAlgn="base">
                <a:spcBef>
                  <a:spcPct val="0"/>
                </a:spcBef>
                <a:spcAft>
                  <a:spcPct val="0"/>
                </a:spcAft>
                <a:defRPr/>
              </a:pPr>
              <a:t>4</a:t>
            </a:fld>
            <a:endParaRPr lang="en-US" dirty="0">
              <a:cs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Terri</a:t>
            </a:r>
          </a:p>
          <a:p>
            <a:endParaRPr lang="en-US" dirty="0"/>
          </a:p>
        </p:txBody>
      </p:sp>
      <p:sp>
        <p:nvSpPr>
          <p:cNvPr id="4" name="Slide Number Placeholder 3"/>
          <p:cNvSpPr>
            <a:spLocks noGrp="1"/>
          </p:cNvSpPr>
          <p:nvPr>
            <p:ph type="sldNum" sz="quarter" idx="10"/>
          </p:nvPr>
        </p:nvSpPr>
        <p:spPr/>
        <p:txBody>
          <a:bodyPr/>
          <a:lstStyle/>
          <a:p>
            <a:pPr>
              <a:defRPr/>
            </a:pPr>
            <a:fld id="{4E68757B-0A14-4395-A32A-658A90BF10AA}" type="slidenum">
              <a:rPr lang="en-US" smtClean="0"/>
              <a:pPr>
                <a:defRPr/>
              </a:pPr>
              <a:t>40</a:t>
            </a:fld>
            <a:endParaRPr lang="en-US" dirty="0"/>
          </a:p>
        </p:txBody>
      </p:sp>
    </p:spTree>
    <p:extLst>
      <p:ext uri="{BB962C8B-B14F-4D97-AF65-F5344CB8AC3E}">
        <p14:creationId xmlns:p14="http://schemas.microsoft.com/office/powerpoint/2010/main" val="36939562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r>
              <a:rPr lang="en-US" dirty="0" smtClean="0"/>
              <a:t>Terri:</a:t>
            </a:r>
          </a:p>
          <a:p>
            <a:r>
              <a:rPr lang="en-US" dirty="0" smtClean="0"/>
              <a:t>What do you see when you look at this image?</a:t>
            </a:r>
          </a:p>
          <a:p>
            <a:r>
              <a:rPr lang="en-US" dirty="0" smtClean="0"/>
              <a:t>Write notes about what you think the image says.</a:t>
            </a:r>
          </a:p>
          <a:p>
            <a:r>
              <a:rPr lang="en-US" dirty="0" smtClean="0"/>
              <a:t>Write what sticks out to you or resonates with you.</a:t>
            </a:r>
          </a:p>
          <a:p>
            <a:r>
              <a:rPr lang="en-US" dirty="0" smtClean="0"/>
              <a:t>Write what you think the photographer’s message might be.</a:t>
            </a:r>
          </a:p>
          <a:p>
            <a:pPr eaLnBrk="1" hangingPunct="1"/>
            <a:endParaRPr lang="en-US"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Terri=  Look back</a:t>
            </a:r>
            <a:r>
              <a:rPr lang="en-US" baseline="0" dirty="0" smtClean="0"/>
              <a:t> at your ‘It Says’ notes.  </a:t>
            </a:r>
            <a:endParaRPr lang="en-US" dirty="0"/>
          </a:p>
        </p:txBody>
      </p:sp>
      <p:sp>
        <p:nvSpPr>
          <p:cNvPr id="4" name="Slide Number Placeholder 3"/>
          <p:cNvSpPr>
            <a:spLocks noGrp="1"/>
          </p:cNvSpPr>
          <p:nvPr>
            <p:ph type="sldNum" sz="quarter" idx="10"/>
          </p:nvPr>
        </p:nvSpPr>
        <p:spPr/>
        <p:txBody>
          <a:bodyPr/>
          <a:lstStyle/>
          <a:p>
            <a:pPr>
              <a:defRPr/>
            </a:pPr>
            <a:fld id="{4E68757B-0A14-4395-A32A-658A90BF10AA}" type="slidenum">
              <a:rPr lang="en-US" smtClean="0"/>
              <a:pPr>
                <a:defRPr/>
              </a:pPr>
              <a:t>42</a:t>
            </a:fld>
            <a:endParaRPr lang="en-US" dirty="0"/>
          </a:p>
        </p:txBody>
      </p:sp>
    </p:spTree>
    <p:extLst>
      <p:ext uri="{BB962C8B-B14F-4D97-AF65-F5344CB8AC3E}">
        <p14:creationId xmlns:p14="http://schemas.microsoft.com/office/powerpoint/2010/main" val="406404611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r>
              <a:rPr lang="en-US" dirty="0" smtClean="0"/>
              <a:t>Terri:</a:t>
            </a:r>
          </a:p>
          <a:p>
            <a:pPr>
              <a:buFont typeface="Wingdings" panose="05000000000000000000" pitchFamily="2" charset="2"/>
              <a:buChar char="v"/>
            </a:pPr>
            <a:r>
              <a:rPr lang="en-US" dirty="0" smtClean="0">
                <a:solidFill>
                  <a:srgbClr val="002060"/>
                </a:solidFill>
              </a:rPr>
              <a:t>Across from each bulleted “It Says” note</a:t>
            </a:r>
          </a:p>
          <a:p>
            <a:pPr lvl="1">
              <a:buFont typeface="Wingdings" panose="05000000000000000000" pitchFamily="2" charset="2"/>
              <a:buChar char="q"/>
            </a:pPr>
            <a:r>
              <a:rPr lang="en-US" dirty="0" smtClean="0"/>
              <a:t> write a reaction</a:t>
            </a:r>
          </a:p>
          <a:p>
            <a:pPr lvl="1">
              <a:buFont typeface="Wingdings" panose="05000000000000000000" pitchFamily="2" charset="2"/>
              <a:buChar char="q"/>
            </a:pPr>
            <a:r>
              <a:rPr lang="en-US" dirty="0" smtClean="0"/>
              <a:t> write a response</a:t>
            </a:r>
          </a:p>
          <a:p>
            <a:pPr lvl="1">
              <a:buFont typeface="Wingdings" panose="05000000000000000000" pitchFamily="2" charset="2"/>
              <a:buChar char="q"/>
            </a:pPr>
            <a:r>
              <a:rPr lang="en-US" dirty="0" smtClean="0"/>
              <a:t> write comments</a:t>
            </a:r>
          </a:p>
          <a:p>
            <a:pPr lvl="1">
              <a:buFont typeface="Wingdings" panose="05000000000000000000" pitchFamily="2" charset="2"/>
              <a:buChar char="q"/>
            </a:pPr>
            <a:r>
              <a:rPr lang="en-US" dirty="0" smtClean="0"/>
              <a:t> write questions</a:t>
            </a:r>
          </a:p>
          <a:p>
            <a:pPr lvl="1">
              <a:buFont typeface="Wingdings" panose="05000000000000000000" pitchFamily="2" charset="2"/>
              <a:buChar char="q"/>
            </a:pPr>
            <a:r>
              <a:rPr lang="en-US" dirty="0" smtClean="0"/>
              <a:t> write agreements </a:t>
            </a:r>
          </a:p>
          <a:p>
            <a:pPr lvl="1">
              <a:buFont typeface="Wingdings" panose="05000000000000000000" pitchFamily="2" charset="2"/>
              <a:buChar char="q"/>
            </a:pPr>
            <a:r>
              <a:rPr lang="en-US" dirty="0" smtClean="0"/>
              <a:t> write disagreements</a:t>
            </a:r>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Terri:</a:t>
            </a:r>
            <a:r>
              <a:rPr lang="en-US" baseline="0" dirty="0" smtClean="0"/>
              <a:t>  </a:t>
            </a:r>
            <a:r>
              <a:rPr lang="en-US" dirty="0" smtClean="0"/>
              <a:t>Bring day one to a close, transition</a:t>
            </a:r>
            <a:r>
              <a:rPr lang="en-US" baseline="0" dirty="0" smtClean="0"/>
              <a:t> to the remaining. This can stay up throughout</a:t>
            </a:r>
          </a:p>
          <a:p>
            <a:pPr eaLnBrk="1" hangingPunct="1"/>
            <a:r>
              <a:rPr lang="en-US" baseline="0" dirty="0" smtClean="0"/>
              <a:t>“What we just did is what we would consider a Day One of a mini unit on PTSD.  Now we are going to move forward by engaging you in four more additional reading/annotating/responding strategies that would be possibilities for days two, three, four, and five of the same mini unit.  </a:t>
            </a:r>
          </a:p>
          <a:p>
            <a:pPr eaLnBrk="1" hangingPunct="1"/>
            <a:endParaRPr lang="en-US" baseline="0" dirty="0" smtClean="0"/>
          </a:p>
          <a:p>
            <a:pPr eaLnBrk="1" hangingPunct="1"/>
            <a:r>
              <a:rPr lang="en-US" baseline="0" dirty="0" smtClean="0"/>
              <a:t>Each session should be max 20 minutes (includes transitions)—colleen time at 18 minutes and ask to rotate</a:t>
            </a:r>
            <a:endParaRPr lang="en-US" dirty="0"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a:p>
            <a:pPr eaLnBrk="1" hangingPunct="1">
              <a:spcBef>
                <a:spcPct val="0"/>
              </a:spcBef>
            </a:pPr>
            <a:r>
              <a:rPr lang="en-US" dirty="0" smtClean="0"/>
              <a:t>The whole: improving student argument writing</a:t>
            </a:r>
          </a:p>
          <a:p>
            <a:pPr eaLnBrk="1" hangingPunct="1">
              <a:spcBef>
                <a:spcPct val="0"/>
              </a:spcBef>
            </a:pPr>
            <a:r>
              <a:rPr lang="en-US" dirty="0" smtClean="0"/>
              <a:t>The parts: mini units as pieces</a:t>
            </a:r>
          </a:p>
          <a:p>
            <a:pPr eaLnBrk="1" hangingPunct="1">
              <a:spcBef>
                <a:spcPct val="0"/>
              </a:spcBef>
            </a:pPr>
            <a:r>
              <a:rPr lang="en-US" dirty="0" smtClean="0"/>
              <a:t>The</a:t>
            </a:r>
            <a:r>
              <a:rPr lang="en-US" baseline="0" dirty="0" smtClean="0"/>
              <a:t> parts: The individual components of the mini units as pieces everyone can work on in all content areas</a:t>
            </a:r>
            <a:endParaRPr lang="en-US" dirty="0"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317225-AE20-4768-955D-B36D3C99D2AE}" type="slidenum">
              <a:rPr lang="en-US">
                <a:cs typeface="Arial" charset="0"/>
              </a:rPr>
              <a:pPr fontAlgn="base">
                <a:spcBef>
                  <a:spcPct val="0"/>
                </a:spcBef>
                <a:spcAft>
                  <a:spcPct val="0"/>
                </a:spcAft>
                <a:defRPr/>
              </a:pPr>
              <a:t>45</a:t>
            </a:fld>
            <a:endParaRPr lang="en-US" dirty="0">
              <a:cs typeface="Arial" charset="0"/>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46</a:t>
            </a:fld>
            <a:endParaRPr lang="en-US">
              <a:cs typeface="Arial"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48</a:t>
            </a:fld>
            <a:endParaRPr lang="en-US">
              <a:cs typeface="Arial" charset="0"/>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 </a:t>
            </a:r>
          </a:p>
          <a:p>
            <a:pPr eaLnBrk="1" hangingPunct="1">
              <a:spcBef>
                <a:spcPct val="0"/>
              </a:spcBef>
            </a:pPr>
            <a:r>
              <a:rPr lang="en-US" dirty="0" smtClean="0"/>
              <a:t>Goals—whole</a:t>
            </a:r>
          </a:p>
          <a:p>
            <a:pPr eaLnBrk="1" hangingPunct="1">
              <a:spcBef>
                <a:spcPct val="0"/>
              </a:spcBef>
            </a:pPr>
            <a:r>
              <a:rPr lang="en-US" dirty="0" smtClean="0"/>
              <a:t>Mini units—part</a:t>
            </a:r>
          </a:p>
          <a:p>
            <a:pPr eaLnBrk="1" hangingPunct="1">
              <a:spcBef>
                <a:spcPct val="0"/>
              </a:spcBef>
            </a:pPr>
            <a:r>
              <a:rPr lang="en-US" dirty="0" smtClean="0"/>
              <a:t>Holistic</a:t>
            </a:r>
            <a:r>
              <a:rPr lang="en-US" baseline="0" dirty="0" smtClean="0"/>
              <a:t> student writing—whole</a:t>
            </a:r>
          </a:p>
          <a:p>
            <a:pPr eaLnBrk="1" hangingPunct="1">
              <a:spcBef>
                <a:spcPct val="0"/>
              </a:spcBef>
            </a:pPr>
            <a:r>
              <a:rPr lang="en-US" baseline="0" dirty="0" smtClean="0"/>
              <a:t>Pre-assessments—part</a:t>
            </a:r>
          </a:p>
          <a:p>
            <a:pPr eaLnBrk="1" hangingPunct="1">
              <a:spcBef>
                <a:spcPct val="0"/>
              </a:spcBef>
            </a:pPr>
            <a:r>
              <a:rPr lang="en-US" baseline="0" dirty="0" smtClean="0"/>
              <a:t>Plan--part</a:t>
            </a:r>
            <a:endParaRPr lang="en-US" dirty="0"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317225-AE20-4768-955D-B36D3C99D2AE}" type="slidenum">
              <a:rPr lang="en-US">
                <a:cs typeface="Arial" charset="0"/>
              </a:rPr>
              <a:pPr fontAlgn="base">
                <a:spcBef>
                  <a:spcPct val="0"/>
                </a:spcBef>
                <a:spcAft>
                  <a:spcPct val="0"/>
                </a:spcAft>
                <a:defRPr/>
              </a:pPr>
              <a:t>5</a:t>
            </a:fld>
            <a:endParaRPr lang="en-US" dirty="0">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861E76E-7F56-4EF6-979E-0B589F1666AC}" type="slidenum">
              <a:rPr lang="en-US">
                <a:cs typeface="Arial" charset="0"/>
              </a:rPr>
              <a:pPr fontAlgn="base">
                <a:spcBef>
                  <a:spcPct val="0"/>
                </a:spcBef>
                <a:spcAft>
                  <a:spcPct val="0"/>
                </a:spcAft>
                <a:defRPr/>
              </a:pPr>
              <a:t>6</a:t>
            </a:fld>
            <a:endParaRPr lang="en-US" dirty="0">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7</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Colleen</a:t>
            </a:r>
          </a:p>
          <a:p>
            <a:r>
              <a:rPr lang="en-US" dirty="0" smtClean="0"/>
              <a:t>Most of the professional development I offer is ongoing - I meet with groups multiple times as part of a series focused on one topic. Because each session is connected to the last, I like an opener that reviews concepts previously taught; engages participants in focused dialogue; and gets participants up and moving. "Did you know?" is a simple structure that accomplishes all three. Here's how it goes:</a:t>
            </a:r>
          </a:p>
          <a:p>
            <a:endParaRPr lang="en-US" dirty="0" smtClean="0"/>
          </a:p>
          <a:p>
            <a:r>
              <a:rPr lang="en-US" dirty="0" smtClean="0"/>
              <a:t>1. Each participant is given a card that has been prepared earlier by me. An example of a "Did you know?" card would read: "Did you know?...</a:t>
            </a:r>
            <a:r>
              <a:rPr lang="en-US" dirty="0" err="1" smtClean="0"/>
              <a:t>Minilessons</a:t>
            </a:r>
            <a:r>
              <a:rPr lang="en-US" dirty="0" smtClean="0"/>
              <a:t> are a time for explicit, focused instruction." Each includes a different key point that was taught during a previous session.</a:t>
            </a:r>
          </a:p>
          <a:p>
            <a:endParaRPr lang="en-US" dirty="0" smtClean="0"/>
          </a:p>
          <a:p>
            <a:r>
              <a:rPr lang="en-US" dirty="0" smtClean="0"/>
              <a:t>2. Participants stand up and pair up with a partner. I encourage teachers to find a partner with whom they don't typically work (i.e., from a different school or grade level).</a:t>
            </a:r>
          </a:p>
          <a:p>
            <a:endParaRPr lang="en-US" dirty="0" smtClean="0"/>
          </a:p>
          <a:p>
            <a:r>
              <a:rPr lang="en-US" dirty="0" smtClean="0"/>
              <a:t>3. One partner begins by reading her card. "Did you know? . . . </a:t>
            </a:r>
            <a:r>
              <a:rPr lang="en-US" dirty="0" err="1" smtClean="0"/>
              <a:t>Minilessons</a:t>
            </a:r>
            <a:r>
              <a:rPr lang="en-US" dirty="0" smtClean="0"/>
              <a:t> are a time for explicit, focused instruction?" The other partner responds to the question. It may sound something like this: "I did know that, but sometimes I struggle to keep </a:t>
            </a:r>
            <a:r>
              <a:rPr lang="en-US" dirty="0" err="1" smtClean="0"/>
              <a:t>minilessons</a:t>
            </a:r>
            <a:r>
              <a:rPr lang="en-US" dirty="0" smtClean="0"/>
              <a:t> mini."</a:t>
            </a:r>
          </a:p>
          <a:p>
            <a:endParaRPr lang="en-US" dirty="0" smtClean="0"/>
          </a:p>
          <a:p>
            <a:r>
              <a:rPr lang="en-US" dirty="0" smtClean="0"/>
              <a:t>4. Partners then switch roles and repeat, using the card belonging to the second partner.</a:t>
            </a:r>
          </a:p>
          <a:p>
            <a:endParaRPr lang="en-US" dirty="0" smtClean="0"/>
          </a:p>
          <a:p>
            <a:r>
              <a:rPr lang="en-US" dirty="0" smtClean="0"/>
              <a:t>5. Partners trade cards and head out to repeat the process with a new partner.</a:t>
            </a:r>
          </a:p>
          <a:p>
            <a:endParaRPr lang="en-US" dirty="0" smtClean="0"/>
          </a:p>
          <a:p>
            <a:r>
              <a:rPr lang="en-US" dirty="0" smtClean="0"/>
              <a:t>6. I end the activity when participants have had a chance to hear and share several "Did you know?" cards.</a:t>
            </a:r>
          </a:p>
          <a:p>
            <a:endParaRPr lang="en-US" dirty="0" smtClean="0"/>
          </a:p>
          <a:p>
            <a:r>
              <a:rPr lang="en-US" dirty="0" smtClean="0"/>
              <a:t>After a long school day, "Did you know?" gives teachers an opportunity to get their blood flowing, their intellectual wheels turning, and their prior knowledge activated. Off we go . . . ready both mentally and physically for new learning.</a:t>
            </a:r>
          </a:p>
          <a:p>
            <a:endParaRPr lang="en-US" dirty="0" smtClean="0"/>
          </a:p>
          <a:p>
            <a:r>
              <a:rPr lang="en-US" dirty="0" smtClean="0"/>
              <a:t>Colleen—try to end this with teachers in 4 mixed groups if possible</a:t>
            </a:r>
            <a:endParaRPr lang="en-US" dirty="0"/>
          </a:p>
        </p:txBody>
      </p:sp>
      <p:sp>
        <p:nvSpPr>
          <p:cNvPr id="4" name="Slide Number Placeholder 3"/>
          <p:cNvSpPr>
            <a:spLocks noGrp="1"/>
          </p:cNvSpPr>
          <p:nvPr>
            <p:ph type="sldNum" sz="quarter" idx="10"/>
          </p:nvPr>
        </p:nvSpPr>
        <p:spPr/>
        <p:txBody>
          <a:bodyPr/>
          <a:lstStyle/>
          <a:p>
            <a:fld id="{68B9D468-BA40-4091-8AD2-A41E5003AA55}" type="slidenum">
              <a:rPr lang="en-US" smtClean="0"/>
              <a:t>8</a:t>
            </a:fld>
            <a:endParaRPr lang="en-US"/>
          </a:p>
        </p:txBody>
      </p:sp>
    </p:spTree>
    <p:extLst>
      <p:ext uri="{BB962C8B-B14F-4D97-AF65-F5344CB8AC3E}">
        <p14:creationId xmlns:p14="http://schemas.microsoft.com/office/powerpoint/2010/main" val="7699240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Angela:</a:t>
            </a:r>
          </a:p>
          <a:p>
            <a:pPr eaLnBrk="1" hangingPunct="1">
              <a:spcBef>
                <a:spcPct val="0"/>
              </a:spcBef>
            </a:pPr>
            <a:r>
              <a:rPr lang="en-US" dirty="0" smtClean="0"/>
              <a:t>Reread</a:t>
            </a:r>
            <a:r>
              <a:rPr lang="en-US" baseline="0" dirty="0" smtClean="0"/>
              <a:t> the expectations, remind teachers that most have seen these before. These are the big picture, what’s happening this year overall</a:t>
            </a:r>
            <a:endParaRPr lang="en-US" dirty="0" smtClean="0"/>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1CDE09D-EE7F-4680-9BEA-18988783A54D}" type="slidenum">
              <a:rPr lang="en-US">
                <a:cs typeface="Arial" charset="0"/>
              </a:rPr>
              <a:pPr fontAlgn="base">
                <a:spcBef>
                  <a:spcPct val="0"/>
                </a:spcBef>
                <a:spcAft>
                  <a:spcPct val="0"/>
                </a:spcAft>
                <a:defRPr/>
              </a:pPr>
              <a:t>9</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862B54F-0573-4B10-96AD-F646BA0A6ABB}" type="datetime1">
              <a:rPr lang="en-US" smtClean="0"/>
              <a:t>9/11/14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A464ED1-CED1-4C66-A6D0-E193360596C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AE41EC1-A534-4EBD-8BEA-5A2F174D52F8}" type="datetime1">
              <a:rPr lang="en-US" smtClean="0"/>
              <a:t>9/11/14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4A43687-B7D7-459D-A7C3-72859F3AAE2A}"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02CBD83-F619-489B-BC8E-77C4B7156DA8}" type="datetime1">
              <a:rPr lang="en-US" smtClean="0"/>
              <a:t>9/11/14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E09D4B-225E-4528-AD13-7975B4E23D70}"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E51954-6AEA-4D67-9F7E-2918FDBD4722}" type="datetime1">
              <a:rPr lang="en-US" smtClean="0"/>
              <a:t>9/11/14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525AF1-2605-4666-8541-E31817D17DB0}"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BB279CAE-8131-4247-8ADD-81D27F19D158}" type="datetime1">
              <a:rPr lang="en-US" smtClean="0"/>
              <a:t>9/11/14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277E35A-589B-411B-A9F3-97FE61E26DDB}"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5599F87D-8B43-4304-B557-20CA5EFA90D6}" type="datetime1">
              <a:rPr lang="en-US" smtClean="0"/>
              <a:t>9/11/14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5864286-6A18-4BD6-8085-83204CE58FD5}"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284B513-619D-4899-981B-8A9D24889F80}" type="datetime1">
              <a:rPr lang="en-US" smtClean="0"/>
              <a:t>9/11/14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80B72404-6DB9-4FD1-80C8-D7DAF8B489E5}"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5CC9341-11BA-4F80-8B6B-3E885BFFA20F}" type="datetime1">
              <a:rPr lang="en-US" smtClean="0"/>
              <a:t>9/11/14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0FF0218-3CDD-4857-92B5-B220826D9ACC}"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8A50ADA-900D-4594-9C58-AED971D2EF2F}" type="datetime1">
              <a:rPr lang="en-US" smtClean="0"/>
              <a:t>9/11/14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6322DDF-35E5-47C0-8246-97064BABBC39}"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959F84C-FC55-4520-9D4A-517C2095D6D4}" type="datetime1">
              <a:rPr lang="en-US" smtClean="0"/>
              <a:t>9/11/14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D9E5501-E2E4-40CC-AB9E-9C59E6E4AC81}"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E2EBA9F-DC73-4DD1-8BC1-528A0E0ABFF6}" type="datetime1">
              <a:rPr lang="en-US" smtClean="0"/>
              <a:t>9/11/14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D65702F-02F1-47F0-AFC8-3C23A940C92C}"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B07ACC82-BD06-4392-9815-9E3F477D756F}" type="datetime1">
              <a:rPr lang="en-US" smtClean="0"/>
              <a:t>9/11/14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63647F7-26B6-4C3E-8661-1A1F6E9039B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7.png"/><Relationship Id="rId5" Type="http://schemas.openxmlformats.org/officeDocument/2006/relationships/image" Target="../media/image8.jpeg"/><Relationship Id="rId6" Type="http://schemas.openxmlformats.org/officeDocument/2006/relationships/image" Target="../media/image9.png"/><Relationship Id="rId7"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4.jp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google.com/url?sa=i&amp;rct=j&amp;q=&amp;esrc=s&amp;frm=1&amp;source=images&amp;cd=&amp;cad=rja&amp;docid=TRcSwS_BXEUtUM&amp;tbnid=PpC0azuQTMD8qM:&amp;ved=0CAUQjRw&amp;url=http://researchonmedical.com/2013/05/8-positive-ways-to-deal-with-your-negative-emotions/&amp;ei=9175UsX5FMeU2wXdiICQDA&amp;bvm=bv.60983673,d.aWc&amp;psig=AFQjCNEltZgSQnOxUwIRZD4sN_0LHcVf_g&amp;ust=1392160868506501" TargetMode="External"/><Relationship Id="rId5" Type="http://schemas.openxmlformats.org/officeDocument/2006/relationships/image" Target="../media/image12.jpeg"/><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google.com/url?sa=i&amp;rct=j&amp;q=&amp;esrc=s&amp;frm=1&amp;source=images&amp;cd=&amp;cad=rja&amp;docid=Dlw87QByDps9WM&amp;tbnid=oYFaT500jH7rhM:&amp;ved=0CAUQjRw&amp;url=http://www.washingtonmonthly.com/college_guide/blog/gw_clean_it_yourself.php&amp;ei=EBOpUaKUBoGw8QTS_4CoBQ&amp;bvm=bv.47244034,d.eWU&amp;psig=AFQjCNGhccdYCxMSZa9woyU6bQ30lo5JnA&amp;ust=1370121320565738" TargetMode="External"/><Relationship Id="rId5"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4" Type="http://schemas.openxmlformats.org/officeDocument/2006/relationships/image" Target="../media/image14.jpg"/><Relationship Id="rId5" Type="http://schemas.openxmlformats.org/officeDocument/2006/relationships/image" Target="../media/image15.jp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openxmlformats.org/officeDocument/2006/relationships/image" Target="../media/image16.jpg"/><Relationship Id="rId4"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1.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 Id="rId3" Type="http://schemas.openxmlformats.org/officeDocument/2006/relationships/image" Target="../media/image20.png"/></Relationships>
</file>

<file path=ppt/slides/_rels/slide33.xml.rels><?xml version="1.0" encoding="UTF-8" standalone="yes"?>
<Relationships xmlns="http://schemas.openxmlformats.org/package/2006/relationships"><Relationship Id="rId3" Type="http://schemas.openxmlformats.org/officeDocument/2006/relationships/hyperlink" Target="https://www.youtube.com/watch?v=pQHX-SjgQvQ&amp;list=RD-xmTTzCAALc" TargetMode="External"/><Relationship Id="rId4"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3" Type="http://schemas.openxmlformats.org/officeDocument/2006/relationships/image" Target="../media/image22.jpg"/><Relationship Id="rId4" Type="http://schemas.openxmlformats.org/officeDocument/2006/relationships/image" Target="../media/image1.jpeg"/><Relationship Id="rId5" Type="http://schemas.openxmlformats.org/officeDocument/2006/relationships/hyperlink" Target="http://professorenglish.weebly.com/" TargetMode="External"/><Relationship Id="rId6" Type="http://schemas.openxmlformats.org/officeDocument/2006/relationships/hyperlink" Target="https://sites.google.com/site/crwplifeofwritingmain/" TargetMode="External"/><Relationship Id="rId7" Type="http://schemas.openxmlformats.org/officeDocument/2006/relationships/hyperlink" Target="http://ozarkscrwp.wikispaces.com/Monett+Curriculum+Workshop" TargetMode="External"/><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image" Target="../media/image1.jpe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 Id="rId3" Type="http://schemas.openxmlformats.org/officeDocument/2006/relationships/image" Target="../media/image1.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 Id="rId3" Type="http://schemas.openxmlformats.org/officeDocument/2006/relationships/image" Target="../media/image1.jpeg"/></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 Id="rId3" Type="http://schemas.openxmlformats.org/officeDocument/2006/relationships/image" Target="../media/image24.jp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 Id="rId3" Type="http://schemas.openxmlformats.org/officeDocument/2006/relationships/image" Target="../media/image1.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24.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1.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24.jp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 Id="rId3" Type="http://schemas.openxmlformats.org/officeDocument/2006/relationships/image" Target="../media/image1.jpeg"/></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g"/><Relationship Id="rId5"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 Id="rId3" Type="http://schemas.openxmlformats.org/officeDocument/2006/relationships/image" Target="../media/image1.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 Id="rId3" Type="http://schemas.openxmlformats.org/officeDocument/2006/relationships/image" Target="../media/image1.jpeg"/></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5.jpg"/><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9.xml"/><Relationship Id="rId3"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a:xfrm>
            <a:off x="609600" y="990600"/>
            <a:ext cx="7772400" cy="1470025"/>
          </a:xfrm>
        </p:spPr>
        <p:txBody>
          <a:bodyPr/>
          <a:lstStyle/>
          <a:p>
            <a:pPr eaLnBrk="1" hangingPunct="1"/>
            <a:r>
              <a:rPr lang="en-US" smtClean="0"/>
              <a:t>i3 Professional Development</a:t>
            </a:r>
          </a:p>
        </p:txBody>
      </p:sp>
      <p:sp>
        <p:nvSpPr>
          <p:cNvPr id="3" name="Subtitle 2"/>
          <p:cNvSpPr>
            <a:spLocks noGrp="1"/>
          </p:cNvSpPr>
          <p:nvPr>
            <p:ph type="subTitle" idx="1"/>
          </p:nvPr>
        </p:nvSpPr>
        <p:spPr>
          <a:xfrm>
            <a:off x="1524000" y="2438400"/>
            <a:ext cx="6400800" cy="1752600"/>
          </a:xfrm>
        </p:spPr>
        <p:txBody>
          <a:bodyPr rtlCol="0">
            <a:normAutofit/>
          </a:bodyPr>
          <a:lstStyle/>
          <a:p>
            <a:pPr eaLnBrk="1" fontAlgn="auto" hangingPunct="1">
              <a:spcAft>
                <a:spcPts val="0"/>
              </a:spcAft>
              <a:buFont typeface="Arial" pitchFamily="34" charset="0"/>
              <a:buNone/>
              <a:defRPr/>
            </a:pPr>
            <a:r>
              <a:rPr lang="en-US" dirty="0" smtClean="0"/>
              <a:t>Monett Public Schools</a:t>
            </a:r>
          </a:p>
          <a:p>
            <a:pPr eaLnBrk="1" fontAlgn="auto" hangingPunct="1">
              <a:spcAft>
                <a:spcPts val="0"/>
              </a:spcAft>
              <a:buFont typeface="Arial" pitchFamily="34" charset="0"/>
              <a:buNone/>
              <a:defRPr/>
            </a:pPr>
            <a:r>
              <a:rPr lang="en-US" dirty="0" smtClean="0"/>
              <a:t>September 11, 2014</a:t>
            </a:r>
            <a:endParaRPr lang="en-US" dirty="0"/>
          </a:p>
        </p:txBody>
      </p:sp>
      <p:pic>
        <p:nvPicPr>
          <p:cNvPr id="14339" name="Picture 3"/>
          <p:cNvPicPr>
            <a:picLocks noChangeAspect="1"/>
          </p:cNvPicPr>
          <p:nvPr/>
        </p:nvPicPr>
        <p:blipFill>
          <a:blip r:embed="rId3"/>
          <a:srcRect/>
          <a:stretch>
            <a:fillRect/>
          </a:stretch>
        </p:blipFill>
        <p:spPr bwMode="auto">
          <a:xfrm>
            <a:off x="6823075"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0"/>
            <a:ext cx="8229600" cy="1143000"/>
          </a:xfrm>
        </p:spPr>
        <p:txBody>
          <a:bodyPr/>
          <a:lstStyle/>
          <a:p>
            <a:pPr eaLnBrk="1" hangingPunct="1"/>
            <a:r>
              <a:rPr lang="en-US" dirty="0" smtClean="0"/>
              <a:t>More Details</a:t>
            </a:r>
          </a:p>
        </p:txBody>
      </p:sp>
      <p:sp>
        <p:nvSpPr>
          <p:cNvPr id="22530" name="Content Placeholder 2"/>
          <p:cNvSpPr>
            <a:spLocks noGrp="1"/>
          </p:cNvSpPr>
          <p:nvPr>
            <p:ph idx="1"/>
          </p:nvPr>
        </p:nvSpPr>
        <p:spPr>
          <a:xfrm>
            <a:off x="457200" y="1066800"/>
            <a:ext cx="8229600" cy="4525963"/>
          </a:xfrm>
        </p:spPr>
        <p:txBody>
          <a:bodyPr/>
          <a:lstStyle/>
          <a:p>
            <a:pPr eaLnBrk="1" hangingPunct="1">
              <a:buFont typeface="Wingdings" pitchFamily="2" charset="2"/>
              <a:buChar char="§"/>
            </a:pPr>
            <a:r>
              <a:rPr lang="en-US" dirty="0" smtClean="0"/>
              <a:t>Daily argument writing: Writing into the day, Read </a:t>
            </a:r>
            <a:r>
              <a:rPr lang="en-US" dirty="0" err="1" smtClean="0"/>
              <a:t>alouds</a:t>
            </a:r>
            <a:r>
              <a:rPr lang="en-US" dirty="0" smtClean="0"/>
              <a:t>, </a:t>
            </a:r>
            <a:r>
              <a:rPr lang="en-US" dirty="0" err="1" smtClean="0"/>
              <a:t>quickwrites</a:t>
            </a:r>
            <a:r>
              <a:rPr lang="en-US" dirty="0" smtClean="0"/>
              <a:t>, </a:t>
            </a:r>
            <a:r>
              <a:rPr lang="en-US" dirty="0" err="1" smtClean="0"/>
              <a:t>etc</a:t>
            </a:r>
            <a:endParaRPr lang="en-US" dirty="0" smtClean="0"/>
          </a:p>
          <a:p>
            <a:pPr eaLnBrk="1" hangingPunct="1">
              <a:buFont typeface="Wingdings" pitchFamily="2" charset="2"/>
              <a:buChar char="§"/>
            </a:pPr>
            <a:endParaRPr lang="en-US" dirty="0"/>
          </a:p>
          <a:p>
            <a:pPr eaLnBrk="1" hangingPunct="1">
              <a:buFont typeface="Wingdings" pitchFamily="2" charset="2"/>
              <a:buChar char="§"/>
            </a:pPr>
            <a:r>
              <a:rPr lang="en-US" dirty="0" smtClean="0"/>
              <a:t>Frequently: Mini units—each teacher is expected to implement 4 mini units that result in rough draft level writing </a:t>
            </a:r>
          </a:p>
          <a:p>
            <a:pPr eaLnBrk="1" hangingPunct="1">
              <a:buFont typeface="Wingdings" pitchFamily="2" charset="2"/>
              <a:buChar char="§"/>
            </a:pPr>
            <a:endParaRPr lang="en-US" dirty="0"/>
          </a:p>
          <a:p>
            <a:pPr eaLnBrk="1" hangingPunct="1">
              <a:buFont typeface="Wingdings" pitchFamily="2" charset="2"/>
              <a:buChar char="§"/>
            </a:pPr>
            <a:r>
              <a:rPr lang="en-US" dirty="0" smtClean="0"/>
              <a:t>Occasionally: Longer, sourced-based assignment approximately once/semester</a:t>
            </a:r>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23383756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0">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53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Additional Information</a:t>
            </a:r>
          </a:p>
        </p:txBody>
      </p:sp>
      <p:sp>
        <p:nvSpPr>
          <p:cNvPr id="22530" name="Content Placeholder 2"/>
          <p:cNvSpPr>
            <a:spLocks noGrp="1"/>
          </p:cNvSpPr>
          <p:nvPr>
            <p:ph idx="1"/>
          </p:nvPr>
        </p:nvSpPr>
        <p:spPr/>
        <p:txBody>
          <a:bodyPr/>
          <a:lstStyle/>
          <a:p>
            <a:pPr eaLnBrk="1" hangingPunct="1">
              <a:buFont typeface="Wingdings" pitchFamily="2" charset="2"/>
              <a:buChar char="§"/>
            </a:pPr>
            <a:r>
              <a:rPr lang="en-US" dirty="0" smtClean="0"/>
              <a:t>Examining student work:</a:t>
            </a:r>
          </a:p>
          <a:p>
            <a:pPr lvl="1" eaLnBrk="1" hangingPunct="1">
              <a:buFont typeface="Wingdings" pitchFamily="2" charset="2"/>
              <a:buChar char="§"/>
            </a:pPr>
            <a:r>
              <a:rPr lang="en-US" dirty="0" smtClean="0"/>
              <a:t>Will begin today</a:t>
            </a:r>
          </a:p>
          <a:p>
            <a:pPr lvl="1" eaLnBrk="1" hangingPunct="1">
              <a:buFont typeface="Wingdings" pitchFamily="2" charset="2"/>
              <a:buChar char="§"/>
            </a:pPr>
            <a:r>
              <a:rPr lang="en-US" dirty="0" smtClean="0"/>
              <a:t>Everyone will be asked to bring in student work to PDs</a:t>
            </a:r>
          </a:p>
          <a:p>
            <a:pPr lvl="1" eaLnBrk="1" hangingPunct="1">
              <a:buFont typeface="Wingdings" pitchFamily="2" charset="2"/>
              <a:buChar char="§"/>
            </a:pPr>
            <a:r>
              <a:rPr lang="en-US" dirty="0" smtClean="0"/>
              <a:t>We will also need work that came from mini-units from 7-10 ELA teachers to bring to the national meeting in November. Coaches will give you more info</a:t>
            </a:r>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2338375675"/>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The role of the Mini Unit</a:t>
            </a:r>
          </a:p>
        </p:txBody>
      </p:sp>
      <p:sp>
        <p:nvSpPr>
          <p:cNvPr id="22530" name="Content Placeholder 2"/>
          <p:cNvSpPr>
            <a:spLocks noGrp="1"/>
          </p:cNvSpPr>
          <p:nvPr>
            <p:ph idx="1"/>
          </p:nvPr>
        </p:nvSpPr>
        <p:spPr/>
        <p:txBody>
          <a:bodyPr/>
          <a:lstStyle/>
          <a:p>
            <a:pPr eaLnBrk="1" hangingPunct="1">
              <a:buFont typeface="Wingdings" pitchFamily="2" charset="2"/>
              <a:buChar char="§"/>
            </a:pPr>
            <a:r>
              <a:rPr lang="en-US" dirty="0" smtClean="0"/>
              <a:t>Centerpiece for meeting this year’s goals</a:t>
            </a:r>
          </a:p>
          <a:p>
            <a:pPr eaLnBrk="1" hangingPunct="1">
              <a:buFont typeface="Wingdings" pitchFamily="2" charset="2"/>
              <a:buChar char="§"/>
            </a:pPr>
            <a:endParaRPr lang="en-US" dirty="0"/>
          </a:p>
          <a:p>
            <a:pPr eaLnBrk="1" hangingPunct="1">
              <a:buFont typeface="Wingdings" pitchFamily="2" charset="2"/>
              <a:buChar char="§"/>
            </a:pPr>
            <a:r>
              <a:rPr lang="en-US" dirty="0" smtClean="0"/>
              <a:t>Students are exposed to reading and writing argumentative texts often throughout the year</a:t>
            </a:r>
          </a:p>
          <a:p>
            <a:pPr eaLnBrk="1" hangingPunct="1">
              <a:buFont typeface="Wingdings" pitchFamily="2" charset="2"/>
              <a:buChar char="§"/>
            </a:pPr>
            <a:endParaRPr lang="en-US" dirty="0"/>
          </a:p>
          <a:p>
            <a:pPr eaLnBrk="1" hangingPunct="1">
              <a:buFont typeface="Wingdings" pitchFamily="2" charset="2"/>
              <a:buChar char="§"/>
            </a:pPr>
            <a:r>
              <a:rPr lang="en-US" dirty="0" smtClean="0"/>
              <a:t>Can be further developed into polished assignments </a:t>
            </a:r>
            <a:r>
              <a:rPr lang="en-US" i="1" dirty="0" smtClean="0"/>
              <a:t>occasionally</a:t>
            </a:r>
            <a:endParaRPr lang="en-US" dirty="0" smtClean="0"/>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104782911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endParaRPr lang="en-US" dirty="0" smtClean="0"/>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graphicFrame>
        <p:nvGraphicFramePr>
          <p:cNvPr id="5" name="Content Placeholder 4"/>
          <p:cNvGraphicFramePr>
            <a:graphicFrameLocks noGrp="1"/>
          </p:cNvGraphicFramePr>
          <p:nvPr>
            <p:ph idx="1"/>
            <p:extLst>
              <p:ext uri="{D42A27DB-BD31-4B8C-83A1-F6EECF244321}">
                <p14:modId xmlns:p14="http://schemas.microsoft.com/office/powerpoint/2010/main" val="1247502865"/>
              </p:ext>
            </p:extLst>
          </p:nvPr>
        </p:nvGraphicFramePr>
        <p:xfrm>
          <a:off x="533400" y="213741"/>
          <a:ext cx="8229602" cy="5625084"/>
        </p:xfrm>
        <a:graphic>
          <a:graphicData uri="http://schemas.openxmlformats.org/drawingml/2006/table">
            <a:tbl>
              <a:tblPr firstRow="1" firstCol="1" bandRow="1"/>
              <a:tblGrid>
                <a:gridCol w="962800"/>
                <a:gridCol w="1357691"/>
                <a:gridCol w="1404508"/>
                <a:gridCol w="1129713"/>
                <a:gridCol w="1129713"/>
                <a:gridCol w="2245177"/>
              </a:tblGrid>
              <a:tr h="457200">
                <a:tc gridSpan="6">
                  <a:txBody>
                    <a:bodyPr/>
                    <a:lstStyle/>
                    <a:p>
                      <a:pPr marL="0" marR="0" algn="ctr">
                        <a:lnSpc>
                          <a:spcPct val="115000"/>
                        </a:lnSpc>
                        <a:spcBef>
                          <a:spcPts val="0"/>
                        </a:spcBef>
                        <a:spcAft>
                          <a:spcPts val="0"/>
                        </a:spcAft>
                      </a:pPr>
                      <a:r>
                        <a:rPr lang="en-US" sz="1600" dirty="0" smtClean="0">
                          <a:solidFill>
                            <a:srgbClr val="000000"/>
                          </a:solidFill>
                          <a:effectLst/>
                          <a:latin typeface="Arial"/>
                          <a:ea typeface="Arial"/>
                        </a:rPr>
                        <a:t>Components of a Mini Unit</a:t>
                      </a:r>
                      <a:endParaRPr lang="en-US" sz="160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hMerge="1">
                  <a:txBody>
                    <a:bodyPr/>
                    <a:lstStyle/>
                    <a:p>
                      <a:endParaRPr lang="en-US"/>
                    </a:p>
                  </a:txBody>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r h="1066800">
                <a:tc gridSpan="2">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TEXT SET</a:t>
                      </a:r>
                      <a:endParaRPr lang="en-US" sz="160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RESPONSE TO READINGS</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gridSpan="2">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ARGUMENTATIVE ELEMENTS AND MOVES</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hMerge="1">
                  <a:txBody>
                    <a:bodyPr/>
                    <a:lstStyle/>
                    <a:p>
                      <a:endParaRPr lang="en-US"/>
                    </a:p>
                  </a:txBody>
                  <a:tcPr/>
                </a:tc>
                <a:tc>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WRITING AN ARGUMENT</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r h="655518">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Texts: Genre</a:t>
                      </a:r>
                      <a:endParaRPr lang="en-US" sz="1600" baseline="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Close reading strategies</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 </a:t>
                      </a:r>
                      <a:endParaRPr lang="en-US" sz="16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Writing &amp; talking to develop knowledge on topic or issue</a:t>
                      </a:r>
                      <a:endParaRPr lang="en-US" sz="16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a:txBody>
                    <a:bodyPr/>
                    <a:lstStyle/>
                    <a:p>
                      <a:pPr marL="0" marR="0">
                        <a:lnSpc>
                          <a:spcPct val="115000"/>
                        </a:lnSpc>
                        <a:spcBef>
                          <a:spcPts val="0"/>
                        </a:spcBef>
                        <a:spcAft>
                          <a:spcPts val="0"/>
                        </a:spcAft>
                      </a:pPr>
                      <a:r>
                        <a:rPr lang="en-US" sz="1200" b="1" baseline="0" dirty="0">
                          <a:solidFill>
                            <a:srgbClr val="000000"/>
                          </a:solidFill>
                          <a:effectLst/>
                          <a:latin typeface="Calibri"/>
                          <a:ea typeface="Arial"/>
                        </a:rPr>
                        <a:t>Argumentative Elements </a:t>
                      </a:r>
                      <a:endParaRPr lang="en-US" sz="12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 Use of sources </a:t>
                      </a:r>
                      <a:endParaRPr lang="en-US" sz="16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Product </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Draft, Feedback, and Revise</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Reflect </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 </a:t>
                      </a:r>
                      <a:endParaRPr lang="en-US" sz="16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r h="655518">
                <a:tc>
                  <a:txBody>
                    <a:bodyPr/>
                    <a:lstStyle/>
                    <a:p>
                      <a:pPr marL="0" marR="0">
                        <a:lnSpc>
                          <a:spcPct val="115000"/>
                        </a:lnSpc>
                        <a:spcBef>
                          <a:spcPts val="0"/>
                        </a:spcBef>
                        <a:spcAft>
                          <a:spcPts val="0"/>
                        </a:spcAft>
                      </a:pPr>
                      <a:r>
                        <a:rPr lang="en-US" sz="1100" baseline="0" dirty="0" smtClean="0">
                          <a:solidFill>
                            <a:srgbClr val="000000"/>
                          </a:solidFill>
                          <a:effectLst/>
                          <a:latin typeface="Arial"/>
                          <a:ea typeface="Arial"/>
                        </a:rPr>
                        <a:t>Informational “texts”</a:t>
                      </a:r>
                    </a:p>
                    <a:p>
                      <a:pPr marL="0" marR="0">
                        <a:lnSpc>
                          <a:spcPct val="115000"/>
                        </a:lnSpc>
                        <a:spcBef>
                          <a:spcPts val="0"/>
                        </a:spcBef>
                        <a:spcAft>
                          <a:spcPts val="0"/>
                        </a:spcAft>
                      </a:pPr>
                      <a:endParaRPr lang="en-US" sz="1100" baseline="0" dirty="0" smtClean="0">
                        <a:solidFill>
                          <a:srgbClr val="000000"/>
                        </a:solidFill>
                        <a:effectLst/>
                        <a:latin typeface="Arial"/>
                        <a:ea typeface="Arial"/>
                      </a:endParaRPr>
                    </a:p>
                    <a:p>
                      <a:pPr marL="0" marR="0">
                        <a:lnSpc>
                          <a:spcPct val="115000"/>
                        </a:lnSpc>
                        <a:spcBef>
                          <a:spcPts val="0"/>
                        </a:spcBef>
                        <a:spcAft>
                          <a:spcPts val="0"/>
                        </a:spcAft>
                      </a:pPr>
                      <a:r>
                        <a:rPr lang="en-US" sz="1100" baseline="0" dirty="0" smtClean="0">
                          <a:solidFill>
                            <a:srgbClr val="000000"/>
                          </a:solidFill>
                          <a:effectLst/>
                          <a:latin typeface="Arial"/>
                          <a:ea typeface="Arial"/>
                        </a:rPr>
                        <a:t>High interest topics</a:t>
                      </a:r>
                    </a:p>
                    <a:p>
                      <a:pPr marL="0" marR="0">
                        <a:lnSpc>
                          <a:spcPct val="115000"/>
                        </a:lnSpc>
                        <a:spcBef>
                          <a:spcPts val="0"/>
                        </a:spcBef>
                        <a:spcAft>
                          <a:spcPts val="0"/>
                        </a:spcAft>
                      </a:pPr>
                      <a:endParaRPr lang="en-US" sz="1100" baseline="0" dirty="0" smtClean="0">
                        <a:solidFill>
                          <a:srgbClr val="000000"/>
                        </a:solidFill>
                        <a:effectLst/>
                        <a:latin typeface="Arial"/>
                        <a:ea typeface="Arial"/>
                      </a:endParaRPr>
                    </a:p>
                    <a:p>
                      <a:pPr marL="0" marR="0">
                        <a:lnSpc>
                          <a:spcPct val="115000"/>
                        </a:lnSpc>
                        <a:spcBef>
                          <a:spcPts val="0"/>
                        </a:spcBef>
                        <a:spcAft>
                          <a:spcPts val="0"/>
                        </a:spcAft>
                      </a:pPr>
                      <a:r>
                        <a:rPr lang="en-US" sz="1100" baseline="0" dirty="0" smtClean="0">
                          <a:solidFill>
                            <a:srgbClr val="000000"/>
                          </a:solidFill>
                          <a:effectLst/>
                          <a:latin typeface="Arial"/>
                          <a:ea typeface="Arial"/>
                        </a:rPr>
                        <a:t>Appropriate reading level</a:t>
                      </a:r>
                    </a:p>
                  </a:txBody>
                  <a:tcPr marL="64127" marR="64127"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aseline="0" dirty="0" smtClean="0">
                          <a:solidFill>
                            <a:srgbClr val="000000"/>
                          </a:solidFill>
                          <a:effectLst/>
                          <a:latin typeface="Arial"/>
                          <a:ea typeface="Arial"/>
                        </a:rPr>
                        <a:t>Students purposefully interact with the texts</a:t>
                      </a:r>
                      <a:endParaRPr lang="en-US" sz="14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aseline="0" dirty="0" smtClean="0">
                          <a:solidFill>
                            <a:srgbClr val="000000"/>
                          </a:solidFill>
                          <a:effectLst/>
                          <a:latin typeface="Arial"/>
                          <a:ea typeface="Arial"/>
                        </a:rPr>
                        <a:t>Students are given opportunities to further thinking on texts and topic</a:t>
                      </a:r>
                      <a:endParaRPr lang="en-US" sz="14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aseline="0" dirty="0" smtClean="0">
                          <a:solidFill>
                            <a:srgbClr val="000000"/>
                          </a:solidFill>
                          <a:effectLst/>
                          <a:latin typeface="Arial"/>
                          <a:ea typeface="Arial"/>
                        </a:rPr>
                        <a:t>Purposeful teaching of elements of argument (claim, evidence, etc.—not all elements are taught in every mini unit)</a:t>
                      </a:r>
                      <a:endParaRPr lang="en-US" sz="14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aseline="0" dirty="0" smtClean="0">
                          <a:solidFill>
                            <a:srgbClr val="000000"/>
                          </a:solidFill>
                          <a:effectLst/>
                          <a:latin typeface="Arial"/>
                          <a:ea typeface="Arial"/>
                        </a:rPr>
                        <a:t>Purposeful teaching of using sources in writing (everything to know about this is not covered in every mini unit)</a:t>
                      </a:r>
                      <a:endParaRPr lang="en-US" sz="14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aseline="0" dirty="0" smtClean="0">
                          <a:solidFill>
                            <a:srgbClr val="000000"/>
                          </a:solidFill>
                          <a:effectLst/>
                          <a:latin typeface="Arial"/>
                          <a:ea typeface="Arial"/>
                        </a:rPr>
                        <a:t>Final product that draws upon all the texts (mini units will ask for different levels of “polishing”)</a:t>
                      </a:r>
                      <a:endParaRPr lang="en-US" sz="14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1047829116"/>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Why Mini Units?</a:t>
            </a:r>
          </a:p>
        </p:txBody>
      </p:sp>
      <p:sp>
        <p:nvSpPr>
          <p:cNvPr id="22530" name="Content Placeholder 2"/>
          <p:cNvSpPr>
            <a:spLocks noGrp="1"/>
          </p:cNvSpPr>
          <p:nvPr>
            <p:ph idx="1"/>
          </p:nvPr>
        </p:nvSpPr>
        <p:spPr/>
        <p:txBody>
          <a:bodyPr/>
          <a:lstStyle/>
          <a:p>
            <a:pPr eaLnBrk="1" hangingPunct="1">
              <a:buFont typeface="Wingdings" pitchFamily="2" charset="2"/>
              <a:buChar char="§"/>
            </a:pPr>
            <a:r>
              <a:rPr lang="en-US" dirty="0" smtClean="0"/>
              <a:t>Students need repeated opportunities to engage with argumentative texts</a:t>
            </a:r>
          </a:p>
          <a:p>
            <a:pPr eaLnBrk="1" hangingPunct="1">
              <a:buFont typeface="Wingdings" pitchFamily="2" charset="2"/>
              <a:buChar char="§"/>
            </a:pPr>
            <a:endParaRPr lang="en-US" dirty="0"/>
          </a:p>
          <a:p>
            <a:pPr eaLnBrk="1" hangingPunct="1">
              <a:buFont typeface="Wingdings" pitchFamily="2" charset="2"/>
              <a:buChar char="§"/>
            </a:pPr>
            <a:r>
              <a:rPr lang="en-US" dirty="0" smtClean="0"/>
              <a:t>Progress can be monitored over time</a:t>
            </a:r>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2756105109"/>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Mini Unit Confidence Line</a:t>
            </a:r>
          </a:p>
        </p:txBody>
      </p:sp>
      <p:sp>
        <p:nvSpPr>
          <p:cNvPr id="22530" name="Content Placeholder 2"/>
          <p:cNvSpPr>
            <a:spLocks noGrp="1"/>
          </p:cNvSpPr>
          <p:nvPr>
            <p:ph idx="1"/>
          </p:nvPr>
        </p:nvSpPr>
        <p:spPr>
          <a:xfrm>
            <a:off x="457200" y="1427872"/>
            <a:ext cx="8229600" cy="4525963"/>
          </a:xfrm>
        </p:spPr>
        <p:txBody>
          <a:bodyPr/>
          <a:lstStyle/>
          <a:p>
            <a:pPr eaLnBrk="1" hangingPunct="1">
              <a:buFont typeface="Wingdings" pitchFamily="2" charset="2"/>
              <a:buChar char="§"/>
            </a:pPr>
            <a:endParaRPr lang="en-US" dirty="0"/>
          </a:p>
          <a:p>
            <a:pPr marL="0" indent="0" eaLnBrk="1" hangingPunct="1">
              <a:buNone/>
            </a:pPr>
            <a:endParaRPr lang="en-US" dirty="0"/>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2" name="Left-Right Arrow 1"/>
          <p:cNvSpPr/>
          <p:nvPr/>
        </p:nvSpPr>
        <p:spPr>
          <a:xfrm>
            <a:off x="152400" y="2971800"/>
            <a:ext cx="8991600" cy="2867025"/>
          </a:xfrm>
          <a:prstGeom prst="lef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3" name="TextBox 2"/>
          <p:cNvSpPr txBox="1"/>
          <p:nvPr/>
        </p:nvSpPr>
        <p:spPr>
          <a:xfrm>
            <a:off x="457200" y="1752600"/>
            <a:ext cx="1905000" cy="1477328"/>
          </a:xfrm>
          <a:prstGeom prst="rect">
            <a:avLst/>
          </a:prstGeom>
          <a:noFill/>
        </p:spPr>
        <p:txBody>
          <a:bodyPr wrap="square" rtlCol="0">
            <a:spAutoFit/>
          </a:bodyPr>
          <a:lstStyle/>
          <a:p>
            <a:r>
              <a:rPr lang="en-US" dirty="0" smtClean="0"/>
              <a:t>I’ve done a mini unit and I can’t wait to tell you how awesome it is!</a:t>
            </a:r>
            <a:endParaRPr lang="en-US" dirty="0"/>
          </a:p>
        </p:txBody>
      </p:sp>
      <p:sp>
        <p:nvSpPr>
          <p:cNvPr id="7" name="TextBox 6"/>
          <p:cNvSpPr txBox="1"/>
          <p:nvPr/>
        </p:nvSpPr>
        <p:spPr>
          <a:xfrm>
            <a:off x="2819400" y="1609635"/>
            <a:ext cx="1905000" cy="1200329"/>
          </a:xfrm>
          <a:prstGeom prst="rect">
            <a:avLst/>
          </a:prstGeom>
          <a:noFill/>
        </p:spPr>
        <p:txBody>
          <a:bodyPr wrap="square" rtlCol="0">
            <a:spAutoFit/>
          </a:bodyPr>
          <a:lstStyle/>
          <a:p>
            <a:r>
              <a:rPr lang="en-US" dirty="0" smtClean="0"/>
              <a:t>I’ve done a mini unit but I have some issues to discuss</a:t>
            </a:r>
            <a:endParaRPr lang="en-US" dirty="0"/>
          </a:p>
        </p:txBody>
      </p:sp>
      <p:sp>
        <p:nvSpPr>
          <p:cNvPr id="8" name="TextBox 7"/>
          <p:cNvSpPr txBox="1"/>
          <p:nvPr/>
        </p:nvSpPr>
        <p:spPr>
          <a:xfrm>
            <a:off x="4910247" y="2209800"/>
            <a:ext cx="1905000" cy="1200329"/>
          </a:xfrm>
          <a:prstGeom prst="rect">
            <a:avLst/>
          </a:prstGeom>
          <a:noFill/>
        </p:spPr>
        <p:txBody>
          <a:bodyPr wrap="square" rtlCol="0">
            <a:spAutoFit/>
          </a:bodyPr>
          <a:lstStyle/>
          <a:p>
            <a:r>
              <a:rPr lang="en-US" dirty="0" smtClean="0"/>
              <a:t>I’m thinking about it but haven’t quite started</a:t>
            </a:r>
            <a:endParaRPr lang="en-US" dirty="0"/>
          </a:p>
        </p:txBody>
      </p:sp>
      <p:sp>
        <p:nvSpPr>
          <p:cNvPr id="9" name="TextBox 8"/>
          <p:cNvSpPr txBox="1"/>
          <p:nvPr/>
        </p:nvSpPr>
        <p:spPr>
          <a:xfrm>
            <a:off x="7007444" y="1609635"/>
            <a:ext cx="1905000" cy="1200329"/>
          </a:xfrm>
          <a:prstGeom prst="rect">
            <a:avLst/>
          </a:prstGeom>
          <a:noFill/>
        </p:spPr>
        <p:txBody>
          <a:bodyPr wrap="square" rtlCol="0">
            <a:spAutoFit/>
          </a:bodyPr>
          <a:lstStyle/>
          <a:p>
            <a:r>
              <a:rPr lang="en-US" dirty="0" smtClean="0"/>
              <a:t>I don’t know how to begin—I’m not sure this can work for me</a:t>
            </a:r>
            <a:endParaRPr lang="en-US"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84401" y="3843158"/>
            <a:ext cx="1117974" cy="1117974"/>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86600" y="3738882"/>
            <a:ext cx="1279984" cy="1281099"/>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73063" y="3789203"/>
            <a:ext cx="1202140" cy="1180460"/>
          </a:xfrm>
          <a:prstGeom prst="rect">
            <a:avLst/>
          </a:prstGeom>
        </p:spPr>
      </p:pic>
      <p:pic>
        <p:nvPicPr>
          <p:cNvPr id="14" name="Picture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96141" y="3865874"/>
            <a:ext cx="1072543" cy="1072543"/>
          </a:xfrm>
          <a:prstGeom prst="rect">
            <a:avLst/>
          </a:prstGeom>
        </p:spPr>
      </p:pic>
    </p:spTree>
    <p:extLst>
      <p:ext uri="{BB962C8B-B14F-4D97-AF65-F5344CB8AC3E}">
        <p14:creationId xmlns:p14="http://schemas.microsoft.com/office/powerpoint/2010/main" val="111372210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190500" y="152400"/>
            <a:ext cx="8229600" cy="1143000"/>
          </a:xfrm>
        </p:spPr>
        <p:txBody>
          <a:bodyPr/>
          <a:lstStyle/>
          <a:p>
            <a:pPr eaLnBrk="1" hangingPunct="1"/>
            <a:r>
              <a:rPr lang="en-US" sz="4000" dirty="0" smtClean="0"/>
              <a:t>Whole: What does success look like?</a:t>
            </a:r>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5" name="Content Placeholder 4"/>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2819400" y="1219200"/>
            <a:ext cx="2590800" cy="2501059"/>
          </a:xfrm>
          <a:prstGeom prst="rect">
            <a:avLst/>
          </a:prstGeom>
        </p:spPr>
      </p:pic>
      <p:sp>
        <p:nvSpPr>
          <p:cNvPr id="2" name="TextBox 1"/>
          <p:cNvSpPr txBox="1"/>
          <p:nvPr/>
        </p:nvSpPr>
        <p:spPr>
          <a:xfrm>
            <a:off x="932793" y="3733800"/>
            <a:ext cx="6781800" cy="3416320"/>
          </a:xfrm>
          <a:prstGeom prst="rect">
            <a:avLst/>
          </a:prstGeom>
          <a:noFill/>
        </p:spPr>
        <p:txBody>
          <a:bodyPr wrap="square" rtlCol="0">
            <a:spAutoFit/>
          </a:bodyPr>
          <a:lstStyle/>
          <a:p>
            <a:pPr algn="ctr"/>
            <a:r>
              <a:rPr lang="en-US" dirty="0" smtClean="0"/>
              <a:t>Read through the Sample Text without marking it</a:t>
            </a:r>
          </a:p>
          <a:p>
            <a:pPr algn="ctr"/>
            <a:endParaRPr lang="en-US" dirty="0"/>
          </a:p>
          <a:p>
            <a:pPr algn="ctr"/>
            <a:r>
              <a:rPr lang="en-US" dirty="0" smtClean="0"/>
              <a:t>Discuss:</a:t>
            </a:r>
          </a:p>
          <a:p>
            <a:pPr algn="ctr"/>
            <a:r>
              <a:rPr lang="en-US" dirty="0" smtClean="0"/>
              <a:t>Why is this considered an exemplar text?</a:t>
            </a:r>
          </a:p>
          <a:p>
            <a:pPr algn="ctr"/>
            <a:endParaRPr lang="en-US" dirty="0" smtClean="0"/>
          </a:p>
          <a:p>
            <a:r>
              <a:rPr lang="en-US" dirty="0"/>
              <a:t>Keep in Mind:</a:t>
            </a:r>
          </a:p>
          <a:p>
            <a:pPr marL="342900" indent="-342900">
              <a:buAutoNum type="arabicPeriod"/>
            </a:pPr>
            <a:r>
              <a:rPr lang="en-US" dirty="0"/>
              <a:t>This is an on demand task</a:t>
            </a:r>
          </a:p>
          <a:p>
            <a:pPr marL="342900" indent="-342900">
              <a:buAutoNum type="arabicPeriod"/>
            </a:pPr>
            <a:r>
              <a:rPr lang="en-US" dirty="0"/>
              <a:t>These are 8</a:t>
            </a:r>
            <a:r>
              <a:rPr lang="en-US" baseline="30000" dirty="0"/>
              <a:t>th</a:t>
            </a:r>
            <a:r>
              <a:rPr lang="en-US" dirty="0"/>
              <a:t> </a:t>
            </a:r>
            <a:r>
              <a:rPr lang="en-US" dirty="0" smtClean="0"/>
              <a:t>graders</a:t>
            </a:r>
          </a:p>
          <a:p>
            <a:pPr marL="342900" indent="-342900">
              <a:buAutoNum type="arabicPeriod"/>
            </a:pPr>
            <a:r>
              <a:rPr lang="en-US" dirty="0" smtClean="0"/>
              <a:t>This particular student was asked to draw upon a </a:t>
            </a:r>
          </a:p>
          <a:p>
            <a:r>
              <a:rPr lang="en-US" dirty="0"/>
              <a:t>	</a:t>
            </a:r>
            <a:r>
              <a:rPr lang="en-US" dirty="0" smtClean="0"/>
              <a:t>reading and personal experience</a:t>
            </a:r>
            <a:endParaRPr lang="en-US" dirty="0"/>
          </a:p>
          <a:p>
            <a:pPr algn="ctr"/>
            <a:endParaRPr lang="en-US" dirty="0" smtClean="0"/>
          </a:p>
          <a:p>
            <a:pPr algn="ctr"/>
            <a:endParaRPr lang="en-US" dirty="0"/>
          </a:p>
        </p:txBody>
      </p:sp>
    </p:spTree>
    <p:extLst>
      <p:ext uri="{BB962C8B-B14F-4D97-AF65-F5344CB8AC3E}">
        <p14:creationId xmlns:p14="http://schemas.microsoft.com/office/powerpoint/2010/main" val="275610510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190500" y="152400"/>
            <a:ext cx="8229600" cy="1143000"/>
          </a:xfrm>
        </p:spPr>
        <p:txBody>
          <a:bodyPr/>
          <a:lstStyle/>
          <a:p>
            <a:pPr eaLnBrk="1" hangingPunct="1"/>
            <a:r>
              <a:rPr lang="en-US" sz="4000" dirty="0" smtClean="0"/>
              <a:t>The parts…</a:t>
            </a:r>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2" name="TextBox 1"/>
          <p:cNvSpPr txBox="1"/>
          <p:nvPr/>
        </p:nvSpPr>
        <p:spPr>
          <a:xfrm>
            <a:off x="880730" y="5105400"/>
            <a:ext cx="6781800" cy="1138773"/>
          </a:xfrm>
          <a:prstGeom prst="rect">
            <a:avLst/>
          </a:prstGeom>
          <a:noFill/>
        </p:spPr>
        <p:txBody>
          <a:bodyPr wrap="square" rtlCol="0">
            <a:spAutoFit/>
          </a:bodyPr>
          <a:lstStyle/>
          <a:p>
            <a:pPr algn="ctr"/>
            <a:r>
              <a:rPr lang="en-US" sz="3200" dirty="0" smtClean="0"/>
              <a:t>The LDC Rubric</a:t>
            </a:r>
          </a:p>
          <a:p>
            <a:pPr algn="ctr"/>
            <a:endParaRPr lang="en-US" dirty="0"/>
          </a:p>
          <a:p>
            <a:pPr algn="ctr"/>
            <a:endParaRPr lang="en-US" dirty="0"/>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5230" y="1219200"/>
            <a:ext cx="3352800" cy="3653693"/>
          </a:xfrm>
          <a:prstGeom prst="rect">
            <a:avLst/>
          </a:prstGeom>
        </p:spPr>
      </p:pic>
    </p:spTree>
    <p:extLst>
      <p:ext uri="{BB962C8B-B14F-4D97-AF65-F5344CB8AC3E}">
        <p14:creationId xmlns:p14="http://schemas.microsoft.com/office/powerpoint/2010/main" val="327688208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a:lstStyle/>
          <a:p>
            <a:pPr eaLnBrk="1" hangingPunct="1"/>
            <a:r>
              <a:rPr lang="en-US" sz="4000" smtClean="0"/>
              <a:t>Break</a:t>
            </a:r>
          </a:p>
        </p:txBody>
      </p:sp>
      <p:pic>
        <p:nvPicPr>
          <p:cNvPr id="38915"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38916" name="Picture 2" descr="https://encrypted-tbn0.gstatic.com/images?q=tbn:ANd9GcTxDYSZT5-yXvm8uDi9YHE7Kwu0tCsQMaMUkwVda37fhaOey95h">
            <a:hlinkClick r:id="rId4"/>
          </p:cNvPr>
          <p:cNvPicPr>
            <a:picLocks noChangeAspect="1" noChangeArrowheads="1"/>
          </p:cNvPicPr>
          <p:nvPr/>
        </p:nvPicPr>
        <p:blipFill>
          <a:blip r:embed="rId5"/>
          <a:srcRect/>
          <a:stretch>
            <a:fillRect/>
          </a:stretch>
        </p:blipFill>
        <p:spPr bwMode="auto">
          <a:xfrm>
            <a:off x="2514600" y="2667000"/>
            <a:ext cx="4048125" cy="1905000"/>
          </a:xfrm>
          <a:prstGeom prst="rect">
            <a:avLst/>
          </a:prstGeom>
          <a:noFill/>
          <a:ln w="9525">
            <a:noFill/>
            <a:miter lim="800000"/>
            <a:headEnd/>
            <a:tailEnd/>
          </a:ln>
        </p:spPr>
      </p:pic>
      <p:sp>
        <p:nvSpPr>
          <p:cNvPr id="2" name="TextBox 1"/>
          <p:cNvSpPr txBox="1"/>
          <p:nvPr/>
        </p:nvSpPr>
        <p:spPr>
          <a:xfrm>
            <a:off x="1447800" y="5257800"/>
            <a:ext cx="4800600" cy="369332"/>
          </a:xfrm>
          <a:prstGeom prst="rect">
            <a:avLst/>
          </a:prstGeom>
          <a:noFill/>
        </p:spPr>
        <p:txBody>
          <a:bodyPr wrap="square" rtlCol="0">
            <a:spAutoFit/>
          </a:bodyPr>
          <a:lstStyle/>
          <a:p>
            <a:r>
              <a:rPr lang="en-US" dirty="0" smtClean="0"/>
              <a:t>Please stay in your groups when you return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17721"/>
            <a:ext cx="8229600" cy="1143000"/>
          </a:xfrm>
        </p:spPr>
        <p:txBody>
          <a:bodyPr/>
          <a:lstStyle/>
          <a:p>
            <a:pPr eaLnBrk="1" hangingPunct="1"/>
            <a:r>
              <a:rPr lang="en-US" dirty="0" smtClean="0"/>
              <a:t>Norms for Discussing Student Work</a:t>
            </a:r>
          </a:p>
        </p:txBody>
      </p:sp>
      <p:sp>
        <p:nvSpPr>
          <p:cNvPr id="22530" name="Content Placeholder 2"/>
          <p:cNvSpPr>
            <a:spLocks noGrp="1"/>
          </p:cNvSpPr>
          <p:nvPr>
            <p:ph idx="1"/>
          </p:nvPr>
        </p:nvSpPr>
        <p:spPr>
          <a:xfrm>
            <a:off x="457200" y="1296913"/>
            <a:ext cx="8229600" cy="4525963"/>
          </a:xfrm>
        </p:spPr>
        <p:txBody>
          <a:bodyPr/>
          <a:lstStyle/>
          <a:p>
            <a:pPr eaLnBrk="1" hangingPunct="1">
              <a:buFont typeface="Wingdings" pitchFamily="2" charset="2"/>
              <a:buChar char="§"/>
            </a:pPr>
            <a:r>
              <a:rPr lang="en-US" dirty="0" smtClean="0"/>
              <a:t>Behind every piece of writing there is a student, a family member, and a teacher</a:t>
            </a:r>
          </a:p>
          <a:p>
            <a:pPr eaLnBrk="1" hangingPunct="1">
              <a:buFont typeface="Wingdings" pitchFamily="2" charset="2"/>
              <a:buChar char="§"/>
            </a:pPr>
            <a:r>
              <a:rPr lang="en-US" dirty="0" smtClean="0"/>
              <a:t>Seek to describe and ask questions, not judge</a:t>
            </a:r>
          </a:p>
          <a:p>
            <a:pPr eaLnBrk="1" hangingPunct="1">
              <a:buFont typeface="Wingdings" pitchFamily="2" charset="2"/>
              <a:buChar char="§"/>
            </a:pPr>
            <a:r>
              <a:rPr lang="en-US" dirty="0" smtClean="0"/>
              <a:t>Look at the writing, not the writer</a:t>
            </a:r>
          </a:p>
          <a:p>
            <a:pPr eaLnBrk="1" hangingPunct="1">
              <a:buFont typeface="Wingdings" pitchFamily="2" charset="2"/>
              <a:buChar char="§"/>
            </a:pPr>
            <a:r>
              <a:rPr lang="en-US" dirty="0" smtClean="0"/>
              <a:t>Expect variety</a:t>
            </a:r>
          </a:p>
          <a:p>
            <a:pPr eaLnBrk="1" hangingPunct="1">
              <a:buFont typeface="Wingdings" pitchFamily="2" charset="2"/>
              <a:buChar char="§"/>
            </a:pPr>
            <a:r>
              <a:rPr lang="en-US" dirty="0" smtClean="0"/>
              <a:t>Be honest</a:t>
            </a:r>
          </a:p>
          <a:p>
            <a:pPr eaLnBrk="1" hangingPunct="1">
              <a:buFont typeface="Wingdings" pitchFamily="2" charset="2"/>
              <a:buChar char="§"/>
            </a:pPr>
            <a:r>
              <a:rPr lang="en-US" dirty="0" smtClean="0"/>
              <a:t>Keep in mind that your colleague generously contributed student work to examine today</a:t>
            </a:r>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23383756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rPr>
              <a:t>                 Housekeeping</a:t>
            </a:r>
            <a:endParaRPr lang="en-US" dirty="0">
              <a:effectLst>
                <a:outerShdw blurRad="38100" dist="38100" dir="2700000" algn="tl">
                  <a:srgbClr val="000000">
                    <a:alpha val="43137"/>
                  </a:srgbClr>
                </a:outerShdw>
              </a:effectLst>
            </a:endParaRPr>
          </a:p>
        </p:txBody>
      </p:sp>
      <p:pic>
        <p:nvPicPr>
          <p:cNvPr id="16386" name="Content Placeholder 3"/>
          <p:cNvPicPr>
            <a:picLocks noGrp="1" noChangeAspect="1"/>
          </p:cNvPicPr>
          <p:nvPr>
            <p:ph idx="1"/>
          </p:nvPr>
        </p:nvPicPr>
        <p:blipFill>
          <a:blip r:embed="rId3"/>
          <a:srcRect/>
          <a:stretch>
            <a:fillRect/>
          </a:stretch>
        </p:blipFill>
        <p:spPr>
          <a:xfrm>
            <a:off x="6745288" y="5803900"/>
            <a:ext cx="2398712" cy="1054100"/>
          </a:xfrm>
        </p:spPr>
      </p:pic>
      <p:pic>
        <p:nvPicPr>
          <p:cNvPr id="16387" name="Picture 2" descr="http://chupchap.files.wordpress.com/2008/09/maid.jpg">
            <a:hlinkClick r:id="rId4"/>
          </p:cNvPr>
          <p:cNvPicPr>
            <a:picLocks noChangeAspect="1" noChangeArrowheads="1"/>
          </p:cNvPicPr>
          <p:nvPr/>
        </p:nvPicPr>
        <p:blipFill>
          <a:blip r:embed="rId5"/>
          <a:srcRect/>
          <a:stretch>
            <a:fillRect/>
          </a:stretch>
        </p:blipFill>
        <p:spPr bwMode="auto">
          <a:xfrm>
            <a:off x="0" y="0"/>
            <a:ext cx="3076575" cy="3743325"/>
          </a:xfrm>
          <a:prstGeom prst="rect">
            <a:avLst/>
          </a:prstGeom>
          <a:noFill/>
          <a:ln w="9525">
            <a:noFill/>
            <a:miter lim="800000"/>
            <a:headEnd/>
            <a:tailEnd/>
          </a:ln>
        </p:spPr>
      </p:pic>
      <p:sp>
        <p:nvSpPr>
          <p:cNvPr id="16388" name="TextBox 5"/>
          <p:cNvSpPr txBox="1">
            <a:spLocks noChangeArrowheads="1"/>
          </p:cNvSpPr>
          <p:nvPr/>
        </p:nvSpPr>
        <p:spPr bwMode="auto">
          <a:xfrm>
            <a:off x="2057400" y="2667000"/>
            <a:ext cx="6324600" cy="3046988"/>
          </a:xfrm>
          <a:prstGeom prst="rect">
            <a:avLst/>
          </a:prstGeom>
          <a:noFill/>
          <a:ln w="9525">
            <a:noFill/>
            <a:miter lim="800000"/>
            <a:headEnd/>
            <a:tailEnd/>
          </a:ln>
        </p:spPr>
        <p:txBody>
          <a:bodyPr>
            <a:spAutoFit/>
          </a:bodyPr>
          <a:lstStyle/>
          <a:p>
            <a:pPr>
              <a:buFont typeface="Wingdings" pitchFamily="2" charset="2"/>
              <a:buChar char="§"/>
            </a:pPr>
            <a:r>
              <a:rPr lang="en-US" sz="3200" dirty="0" smtClean="0">
                <a:latin typeface="Calibri" pitchFamily="34" charset="0"/>
              </a:rPr>
              <a:t>  Please </a:t>
            </a:r>
            <a:r>
              <a:rPr lang="en-US" sz="3200" dirty="0">
                <a:latin typeface="Calibri" pitchFamily="34" charset="0"/>
              </a:rPr>
              <a:t>take care of your personal 	</a:t>
            </a:r>
            <a:r>
              <a:rPr lang="en-US" sz="3200" dirty="0" smtClean="0">
                <a:latin typeface="Calibri" pitchFamily="34" charset="0"/>
              </a:rPr>
              <a:t>needs</a:t>
            </a:r>
          </a:p>
          <a:p>
            <a:pPr>
              <a:buFont typeface="Wingdings" pitchFamily="2" charset="2"/>
              <a:buChar char="§"/>
            </a:pPr>
            <a:r>
              <a:rPr lang="en-US" sz="3200" dirty="0" smtClean="0">
                <a:latin typeface="Calibri" pitchFamily="34" charset="0"/>
              </a:rPr>
              <a:t>  </a:t>
            </a:r>
            <a:r>
              <a:rPr lang="en-US" sz="3200" smtClean="0">
                <a:latin typeface="Calibri" pitchFamily="34" charset="0"/>
              </a:rPr>
              <a:t>Please recycle</a:t>
            </a:r>
            <a:endParaRPr lang="en-US" sz="3200" dirty="0">
              <a:latin typeface="Calibri" pitchFamily="34" charset="0"/>
            </a:endParaRPr>
          </a:p>
          <a:p>
            <a:pPr>
              <a:buFont typeface="Wingdings" pitchFamily="2" charset="2"/>
              <a:buChar char="§"/>
            </a:pPr>
            <a:r>
              <a:rPr lang="en-US" sz="3200" dirty="0">
                <a:latin typeface="Calibri" pitchFamily="34" charset="0"/>
              </a:rPr>
              <a:t>  Morning and Afternoon Breaks</a:t>
            </a:r>
          </a:p>
          <a:p>
            <a:pPr>
              <a:buFont typeface="Wingdings" pitchFamily="2" charset="2"/>
              <a:buChar char="§"/>
            </a:pPr>
            <a:r>
              <a:rPr lang="en-US" sz="3200" dirty="0" smtClean="0">
                <a:latin typeface="Calibri" pitchFamily="34" charset="0"/>
              </a:rPr>
              <a:t>  Cell </a:t>
            </a:r>
            <a:r>
              <a:rPr lang="en-US" sz="3200" dirty="0">
                <a:latin typeface="Calibri" pitchFamily="34" charset="0"/>
              </a:rPr>
              <a:t>Phones</a:t>
            </a:r>
          </a:p>
          <a:p>
            <a:pPr>
              <a:buFont typeface="Wingdings" pitchFamily="2" charset="2"/>
              <a:buChar char="§"/>
            </a:pPr>
            <a:r>
              <a:rPr lang="en-US" sz="3200" dirty="0">
                <a:latin typeface="Calibri" pitchFamily="34" charset="0"/>
              </a:rPr>
              <a:t>  Questions?     Parking Lot</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Setting our Purpose</a:t>
            </a:r>
          </a:p>
        </p:txBody>
      </p:sp>
      <p:sp>
        <p:nvSpPr>
          <p:cNvPr id="22530" name="Content Placeholder 2"/>
          <p:cNvSpPr>
            <a:spLocks noGrp="1"/>
          </p:cNvSpPr>
          <p:nvPr>
            <p:ph idx="1"/>
          </p:nvPr>
        </p:nvSpPr>
        <p:spPr/>
        <p:txBody>
          <a:bodyPr/>
          <a:lstStyle/>
          <a:p>
            <a:pPr eaLnBrk="1" hangingPunct="1">
              <a:buFont typeface="Wingdings" pitchFamily="2" charset="2"/>
              <a:buChar char="§"/>
            </a:pPr>
            <a:r>
              <a:rPr lang="en-US" dirty="0" smtClean="0"/>
              <a:t>A pre-assessment, given by DeAnn</a:t>
            </a:r>
          </a:p>
          <a:p>
            <a:pPr eaLnBrk="1" hangingPunct="1">
              <a:buFont typeface="Wingdings" pitchFamily="2" charset="2"/>
              <a:buChar char="§"/>
            </a:pPr>
            <a:endParaRPr lang="en-US" dirty="0"/>
          </a:p>
          <a:p>
            <a:pPr eaLnBrk="1" hangingPunct="1">
              <a:buFont typeface="Wingdings" pitchFamily="2" charset="2"/>
              <a:buChar char="§"/>
            </a:pPr>
            <a:r>
              <a:rPr lang="en-US" dirty="0" err="1" smtClean="0"/>
              <a:t>DeAnn’s</a:t>
            </a:r>
            <a:r>
              <a:rPr lang="en-US" dirty="0" smtClean="0"/>
              <a:t> questions: </a:t>
            </a:r>
          </a:p>
          <a:p>
            <a:pPr lvl="1" eaLnBrk="1" hangingPunct="1">
              <a:buFont typeface="Wingdings" pitchFamily="2" charset="2"/>
              <a:buChar char="§"/>
            </a:pPr>
            <a:r>
              <a:rPr lang="en-US" sz="2400" dirty="0" smtClean="0"/>
              <a:t>When you look across multiple papers, what strengths are evident in this writing?</a:t>
            </a:r>
          </a:p>
          <a:p>
            <a:pPr lvl="1" eaLnBrk="1" hangingPunct="1">
              <a:buFont typeface="Wingdings" pitchFamily="2" charset="2"/>
              <a:buChar char="§"/>
            </a:pPr>
            <a:r>
              <a:rPr lang="en-US" sz="2400" dirty="0" smtClean="0"/>
              <a:t>When you look across multiple papers, what needs are evident?</a:t>
            </a:r>
          </a:p>
          <a:p>
            <a:pPr lvl="1" eaLnBrk="1" hangingPunct="1">
              <a:buFont typeface="Wingdings" pitchFamily="2" charset="2"/>
              <a:buChar char="§"/>
            </a:pPr>
            <a:r>
              <a:rPr lang="en-US" sz="2400" dirty="0" smtClean="0"/>
              <a:t>What are the next instructional steps?</a:t>
            </a:r>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23383756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0">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530">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530">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53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0" y="5137186"/>
            <a:ext cx="1685925" cy="168592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1800" y="4648200"/>
            <a:ext cx="2617122" cy="2359096"/>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9754" y="4265648"/>
            <a:ext cx="3124200" cy="3124200"/>
          </a:xfrm>
          <a:prstGeom prst="rect">
            <a:avLst/>
          </a:prstGeom>
        </p:spPr>
      </p:pic>
      <p:sp>
        <p:nvSpPr>
          <p:cNvPr id="2" name="Title 1"/>
          <p:cNvSpPr>
            <a:spLocks noGrp="1"/>
          </p:cNvSpPr>
          <p:nvPr>
            <p:ph type="title"/>
          </p:nvPr>
        </p:nvSpPr>
        <p:spPr>
          <a:xfrm>
            <a:off x="533400" y="0"/>
            <a:ext cx="8229600" cy="1143000"/>
          </a:xfrm>
        </p:spPr>
        <p:txBody>
          <a:bodyPr/>
          <a:lstStyle/>
          <a:p>
            <a:r>
              <a:rPr lang="en-US" dirty="0" smtClean="0"/>
              <a:t>Round Robin Read</a:t>
            </a:r>
            <a:endParaRPr lang="en-US" dirty="0"/>
          </a:p>
        </p:txBody>
      </p:sp>
      <p:sp>
        <p:nvSpPr>
          <p:cNvPr id="3" name="Content Placeholder 2"/>
          <p:cNvSpPr>
            <a:spLocks noGrp="1"/>
          </p:cNvSpPr>
          <p:nvPr>
            <p:ph idx="1"/>
          </p:nvPr>
        </p:nvSpPr>
        <p:spPr>
          <a:xfrm>
            <a:off x="533400" y="1295400"/>
            <a:ext cx="8229600" cy="4525963"/>
          </a:xfrm>
        </p:spPr>
        <p:txBody>
          <a:bodyPr/>
          <a:lstStyle/>
          <a:p>
            <a:pPr>
              <a:buNone/>
            </a:pPr>
            <a:r>
              <a:rPr lang="en-US" dirty="0" smtClean="0"/>
              <a:t>You have 20 papers at your table</a:t>
            </a:r>
          </a:p>
          <a:p>
            <a:pPr>
              <a:buNone/>
            </a:pPr>
            <a:r>
              <a:rPr lang="en-US" dirty="0" smtClean="0"/>
              <a:t>Take a paper, record the student ID in your class tracker, and read</a:t>
            </a:r>
          </a:p>
          <a:p>
            <a:pPr>
              <a:buNone/>
            </a:pPr>
            <a:r>
              <a:rPr lang="en-US" dirty="0" smtClean="0"/>
              <a:t>Mark each skill. Try to keep the “exemplar” text in mind as you mark. </a:t>
            </a:r>
            <a:r>
              <a:rPr lang="en-US" i="1" dirty="0" smtClean="0"/>
              <a:t>This is not scientific scoring—use your professional judgment</a:t>
            </a:r>
          </a:p>
          <a:p>
            <a:pPr>
              <a:buNone/>
            </a:pPr>
            <a:r>
              <a:rPr lang="en-US" dirty="0" smtClean="0"/>
              <a:t>Repeat until time is called</a:t>
            </a:r>
          </a:p>
          <a:p>
            <a:pPr>
              <a:buNone/>
            </a:pPr>
            <a:endParaRPr lang="en-US" dirty="0"/>
          </a:p>
          <a:p>
            <a:pPr>
              <a:buNone/>
            </a:pPr>
            <a:endParaRPr lang="en-US" dirty="0" smtClean="0">
              <a:latin typeface="Wingdings" panose="05000000000000000000" pitchFamily="2" charset="2"/>
            </a:endParaRPr>
          </a:p>
          <a:p>
            <a:pPr>
              <a:buNone/>
            </a:pPr>
            <a:endParaRPr lang="en-US" dirty="0"/>
          </a:p>
          <a:p>
            <a:pPr>
              <a:buNone/>
            </a:pPr>
            <a:endParaRPr lang="en-US" dirty="0" smtClean="0"/>
          </a:p>
          <a:p>
            <a:pPr>
              <a:buNone/>
            </a:pPr>
            <a:endParaRPr lang="en-US" dirty="0" smtClean="0"/>
          </a:p>
          <a:p>
            <a:pPr>
              <a:buNone/>
            </a:pPr>
            <a:endParaRPr lang="en-US" dirty="0" smtClean="0"/>
          </a:p>
          <a:p>
            <a:pPr>
              <a:buNone/>
            </a:pPr>
            <a:endParaRPr lang="en-US" dirty="0"/>
          </a:p>
        </p:txBody>
      </p:sp>
    </p:spTree>
    <p:extLst>
      <p:ext uri="{BB962C8B-B14F-4D97-AF65-F5344CB8AC3E}">
        <p14:creationId xmlns:p14="http://schemas.microsoft.com/office/powerpoint/2010/main" val="3190769335"/>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Determining Next Steps</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01614736"/>
              </p:ext>
            </p:extLst>
          </p:nvPr>
        </p:nvGraphicFramePr>
        <p:xfrm>
          <a:off x="457200" y="1752600"/>
          <a:ext cx="8153400" cy="2839211"/>
        </p:xfrm>
        <a:graphic>
          <a:graphicData uri="http://schemas.openxmlformats.org/drawingml/2006/table">
            <a:tbl>
              <a:tblPr firstRow="1" firstCol="1" bandRow="1">
                <a:tableStyleId>{F5AB1C69-6EDB-4FF4-983F-18BD219EF322}</a:tableStyleId>
              </a:tblPr>
              <a:tblGrid>
                <a:gridCol w="1524723"/>
                <a:gridCol w="1471489"/>
                <a:gridCol w="1618513"/>
                <a:gridCol w="1618513"/>
                <a:gridCol w="1920162"/>
              </a:tblGrid>
              <a:tr h="1676400">
                <a:tc>
                  <a:txBody>
                    <a:bodyPr/>
                    <a:lstStyle/>
                    <a:p>
                      <a:pPr marL="0" marR="0">
                        <a:lnSpc>
                          <a:spcPct val="115000"/>
                        </a:lnSpc>
                        <a:spcBef>
                          <a:spcPts val="0"/>
                        </a:spcBef>
                        <a:spcAft>
                          <a:spcPts val="0"/>
                        </a:spcAft>
                      </a:pPr>
                      <a:r>
                        <a:rPr lang="en-US" sz="1800" dirty="0">
                          <a:effectLst/>
                        </a:rPr>
                        <a:t>Establishes a credible claim</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Accurately presents relevant details from readings/</a:t>
                      </a:r>
                    </a:p>
                    <a:p>
                      <a:pPr marL="0" marR="0">
                        <a:lnSpc>
                          <a:spcPct val="115000"/>
                        </a:lnSpc>
                        <a:spcBef>
                          <a:spcPts val="0"/>
                        </a:spcBef>
                        <a:spcAft>
                          <a:spcPts val="0"/>
                        </a:spcAft>
                      </a:pPr>
                      <a:r>
                        <a:rPr lang="en-US" sz="1800" dirty="0">
                          <a:effectLst/>
                        </a:rPr>
                        <a:t>research to develop argument or claim</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Presents appropriate &amp; sufficient details to support &amp; develop claim</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Cites sources using appropriate format with only minor errors</a:t>
                      </a:r>
                      <a:endParaRPr lang="en-US" sz="18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US" sz="1800" dirty="0">
                          <a:effectLst/>
                        </a:rPr>
                        <a:t>Explanation demonstrates understanding of disciplinary content</a:t>
                      </a:r>
                      <a:endParaRPr lang="en-US" sz="1800" dirty="0">
                        <a:effectLst/>
                        <a:latin typeface="Calibri"/>
                        <a:ea typeface="Calibri"/>
                        <a:cs typeface="Times New Roman"/>
                      </a:endParaRPr>
                    </a:p>
                  </a:txBody>
                  <a:tcPr marL="68580" marR="68580" marT="0" marB="0"/>
                </a:tc>
              </a:tr>
            </a:tbl>
          </a:graphicData>
        </a:graphic>
      </p:graphicFrame>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248121561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And now what? </a:t>
            </a:r>
            <a:br>
              <a:rPr lang="en-US" dirty="0" smtClean="0"/>
            </a:br>
            <a:r>
              <a:rPr lang="en-US" dirty="0" smtClean="0"/>
              <a:t>More parts…</a:t>
            </a:r>
          </a:p>
        </p:txBody>
      </p:sp>
      <p:pic>
        <p:nvPicPr>
          <p:cNvPr id="2" name="Content Placeholder 1"/>
          <p:cNvPicPr>
            <a:picLocks noGrp="1" noChangeAspect="1"/>
          </p:cNvPicPr>
          <p:nvPr>
            <p:ph idx="1"/>
          </p:nvPr>
        </p:nvPicPr>
        <p:blipFill rotWithShape="1">
          <a:blip r:embed="rId3">
            <a:extLst>
              <a:ext uri="{28A0092B-C50C-407E-A947-70E740481C1C}">
                <a14:useLocalDpi xmlns:a14="http://schemas.microsoft.com/office/drawing/2010/main" val="0"/>
              </a:ext>
            </a:extLst>
          </a:blip>
          <a:srcRect l="1" r="4712" b="11203"/>
          <a:stretch/>
        </p:blipFill>
        <p:spPr>
          <a:xfrm>
            <a:off x="838199" y="1905000"/>
            <a:ext cx="3437983" cy="3657600"/>
          </a:xfrm>
        </p:spPr>
      </p:pic>
      <p:pic>
        <p:nvPicPr>
          <p:cNvPr id="22531" name="Picture 3"/>
          <p:cNvPicPr>
            <a:picLocks noChangeAspect="1"/>
          </p:cNvPicPr>
          <p:nvPr/>
        </p:nvPicPr>
        <p:blipFill>
          <a:blip r:embed="rId4"/>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407685406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Formative Assessment:</a:t>
            </a:r>
            <a:br>
              <a:rPr lang="en-US" dirty="0" smtClean="0"/>
            </a:br>
            <a:r>
              <a:rPr lang="en-US" dirty="0" smtClean="0"/>
              <a:t>Exploding a Skill</a:t>
            </a:r>
            <a:endParaRPr lang="en-US" dirty="0"/>
          </a:p>
        </p:txBody>
      </p:sp>
      <p:sp>
        <p:nvSpPr>
          <p:cNvPr id="3" name="Content Placeholder 2"/>
          <p:cNvSpPr>
            <a:spLocks noGrp="1"/>
          </p:cNvSpPr>
          <p:nvPr>
            <p:ph idx="1"/>
          </p:nvPr>
        </p:nvSpPr>
        <p:spPr/>
        <p:txBody>
          <a:bodyPr/>
          <a:lstStyle/>
          <a:p>
            <a:endParaRPr lang="en-US" dirty="0" smtClean="0"/>
          </a:p>
          <a:p>
            <a:r>
              <a:rPr lang="en-US" dirty="0" smtClean="0"/>
              <a:t>Preparing to look at the work</a:t>
            </a:r>
          </a:p>
          <a:p>
            <a:r>
              <a:rPr lang="en-US" dirty="0" smtClean="0"/>
              <a:t>Recording what we notice</a:t>
            </a:r>
          </a:p>
          <a:p>
            <a:r>
              <a:rPr lang="en-US" dirty="0" smtClean="0"/>
              <a:t>Compiling results</a:t>
            </a:r>
          </a:p>
          <a:p>
            <a:r>
              <a:rPr lang="en-US" dirty="0" smtClean="0"/>
              <a:t>Making sense of the data </a:t>
            </a:r>
          </a:p>
          <a:p>
            <a:r>
              <a:rPr lang="en-US" dirty="0" smtClean="0"/>
              <a:t>Moving forward</a:t>
            </a:r>
            <a:endParaRPr lang="en-US" dirty="0"/>
          </a:p>
        </p:txBody>
      </p:sp>
      <p:pic>
        <p:nvPicPr>
          <p:cNvPr id="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3313257679"/>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The Whole (Again)</a:t>
            </a:r>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5" name="Content Placeholder 4"/>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457200" y="1676400"/>
            <a:ext cx="3589779" cy="3465435"/>
          </a:xfrm>
          <a:prstGeom prst="rect">
            <a:avLst/>
          </a:prstGeom>
        </p:spPr>
      </p:pic>
      <p:sp>
        <p:nvSpPr>
          <p:cNvPr id="2" name="TextBox 1"/>
          <p:cNvSpPr txBox="1"/>
          <p:nvPr/>
        </p:nvSpPr>
        <p:spPr>
          <a:xfrm>
            <a:off x="5105400" y="1828800"/>
            <a:ext cx="3200400" cy="3416320"/>
          </a:xfrm>
          <a:prstGeom prst="rect">
            <a:avLst/>
          </a:prstGeom>
          <a:noFill/>
        </p:spPr>
        <p:txBody>
          <a:bodyPr wrap="square" rtlCol="0">
            <a:spAutoFit/>
          </a:bodyPr>
          <a:lstStyle/>
          <a:p>
            <a:r>
              <a:rPr lang="en-US" dirty="0" smtClean="0"/>
              <a:t>Each skill is a part of learning to write an argument</a:t>
            </a:r>
          </a:p>
          <a:p>
            <a:endParaRPr lang="en-US" dirty="0" smtClean="0"/>
          </a:p>
          <a:p>
            <a:endParaRPr lang="en-US" dirty="0"/>
          </a:p>
          <a:p>
            <a:r>
              <a:rPr lang="en-US" dirty="0" smtClean="0"/>
              <a:t>They don’t make much sense in isolation</a:t>
            </a:r>
          </a:p>
          <a:p>
            <a:endParaRPr lang="en-US" dirty="0" smtClean="0"/>
          </a:p>
          <a:p>
            <a:endParaRPr lang="en-US" dirty="0"/>
          </a:p>
          <a:p>
            <a:r>
              <a:rPr lang="en-US" dirty="0" smtClean="0"/>
              <a:t>The Mini Unit gives you opportunities to hone in on skills </a:t>
            </a:r>
            <a:r>
              <a:rPr lang="en-US" i="1" dirty="0" smtClean="0"/>
              <a:t>in the context of teaching argument</a:t>
            </a:r>
            <a:endParaRPr lang="en-US" dirty="0"/>
          </a:p>
        </p:txBody>
      </p:sp>
    </p:spTree>
    <p:extLst>
      <p:ext uri="{BB962C8B-B14F-4D97-AF65-F5344CB8AC3E}">
        <p14:creationId xmlns:p14="http://schemas.microsoft.com/office/powerpoint/2010/main" val="279868993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457200" y="274638"/>
            <a:ext cx="8229600" cy="2468562"/>
          </a:xfrm>
        </p:spPr>
        <p:txBody>
          <a:bodyPr/>
          <a:lstStyle/>
          <a:p>
            <a:pPr eaLnBrk="1" hangingPunct="1"/>
            <a:r>
              <a:rPr lang="en-US" sz="3200" dirty="0" smtClean="0"/>
              <a:t>I used to think _____about examining student writing, but then I looked at </a:t>
            </a:r>
            <a:r>
              <a:rPr lang="en-US" sz="3200" dirty="0" err="1" smtClean="0"/>
              <a:t>DeAnn’s</a:t>
            </a:r>
            <a:r>
              <a:rPr lang="en-US" sz="3200" dirty="0" smtClean="0"/>
              <a:t> student work so now I think ______</a:t>
            </a:r>
          </a:p>
        </p:txBody>
      </p:sp>
      <p:pic>
        <p:nvPicPr>
          <p:cNvPr id="2" name="Content Placeholder 1"/>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76400" y="3156694"/>
            <a:ext cx="5476875" cy="2335501"/>
          </a:xfrm>
        </p:spPr>
      </p:pic>
      <p:pic>
        <p:nvPicPr>
          <p:cNvPr id="22531" name="Picture 3"/>
          <p:cNvPicPr>
            <a:picLocks noChangeAspect="1"/>
          </p:cNvPicPr>
          <p:nvPr/>
        </p:nvPicPr>
        <p:blipFill>
          <a:blip r:embed="rId4"/>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279868993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n-US" smtClean="0"/>
              <a:t>Lunch</a:t>
            </a:r>
          </a:p>
        </p:txBody>
      </p:sp>
      <p:pic>
        <p:nvPicPr>
          <p:cNvPr id="4915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49155" name="Picture 1"/>
          <p:cNvPicPr>
            <a:picLocks noGrp="1" noChangeAspect="1" noChangeArrowheads="1"/>
          </p:cNvPicPr>
          <p:nvPr>
            <p:ph idx="1"/>
          </p:nvPr>
        </p:nvPicPr>
        <p:blipFill>
          <a:blip r:embed="rId4"/>
          <a:srcRect/>
          <a:stretch>
            <a:fillRect/>
          </a:stretch>
        </p:blipFill>
        <p:spPr>
          <a:xfrm>
            <a:off x="2438400" y="1295400"/>
            <a:ext cx="4572000" cy="4572000"/>
          </a:xfrm>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92902" y="139262"/>
            <a:ext cx="8229600" cy="1143000"/>
          </a:xfrm>
        </p:spPr>
        <p:txBody>
          <a:bodyPr/>
          <a:lstStyle/>
          <a:p>
            <a:pPr eaLnBrk="1" hangingPunct="1"/>
            <a:r>
              <a:rPr lang="en-US" sz="3600" dirty="0" smtClean="0"/>
              <a:t>Today’s Theme:</a:t>
            </a:r>
            <a:br>
              <a:rPr lang="en-US" sz="3600" dirty="0" smtClean="0"/>
            </a:br>
            <a:r>
              <a:rPr lang="en-US" sz="3600" dirty="0" smtClean="0"/>
              <a:t>Whole-Part-Whole</a:t>
            </a:r>
          </a:p>
        </p:txBody>
      </p:sp>
      <p:sp>
        <p:nvSpPr>
          <p:cNvPr id="18434" name="Content Placeholder 2"/>
          <p:cNvSpPr>
            <a:spLocks noGrp="1"/>
          </p:cNvSpPr>
          <p:nvPr>
            <p:ph idx="1"/>
          </p:nvPr>
        </p:nvSpPr>
        <p:spPr/>
        <p:txBody>
          <a:bodyPr/>
          <a:lstStyle/>
          <a:p>
            <a:pPr marL="0" indent="0" eaLnBrk="1" hangingPunct="1">
              <a:buNone/>
            </a:pPr>
            <a:endPar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eaLnBrk="1" hangingPunct="1"/>
            <a:endPar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eaLnBrk="1" hangingPunct="1"/>
            <a:endPar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295400"/>
            <a:ext cx="2758880" cy="26641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0172" y="3959500"/>
            <a:ext cx="2590800" cy="282330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8400" y="1179785"/>
            <a:ext cx="2474102" cy="2474102"/>
          </a:xfrm>
          <a:prstGeom prst="rect">
            <a:avLst/>
          </a:prstGeom>
        </p:spPr>
      </p:pic>
      <p:sp>
        <p:nvSpPr>
          <p:cNvPr id="10" name="Right Arrow 9"/>
          <p:cNvSpPr/>
          <p:nvPr/>
        </p:nvSpPr>
        <p:spPr>
          <a:xfrm flipH="1">
            <a:off x="3581400" y="1676400"/>
            <a:ext cx="1831428" cy="11430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rot="-8940000" flipH="1">
            <a:off x="1306550" y="4305826"/>
            <a:ext cx="1831428" cy="11430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rot="-13680000" flipH="1">
            <a:off x="6370126" y="4145304"/>
            <a:ext cx="1831428" cy="11430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353757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dirty="0" smtClean="0"/>
              <a:t>Afternoon Goals</a:t>
            </a:r>
          </a:p>
        </p:txBody>
      </p:sp>
      <p:sp>
        <p:nvSpPr>
          <p:cNvPr id="18434" name="Content Placeholder 2"/>
          <p:cNvSpPr>
            <a:spLocks noGrp="1"/>
          </p:cNvSpPr>
          <p:nvPr>
            <p:ph idx="1"/>
          </p:nvPr>
        </p:nvSpPr>
        <p:spPr/>
        <p:txBody>
          <a:bodyPr/>
          <a:lstStyle/>
          <a:p>
            <a:pPr eaLnBrk="1" hangingPunct="1">
              <a:buFont typeface="Arial" charset="0"/>
              <a:buNone/>
            </a:pPr>
            <a:r>
              <a:rPr lang="en-US" dirty="0" smtClean="0"/>
              <a:t>We will. . .</a:t>
            </a:r>
          </a:p>
          <a:p>
            <a:pPr eaLnBrk="1" hangingPunct="1"/>
            <a:r>
              <a:rPr lang="en-US" dirty="0" smtClean="0"/>
              <a:t>Discuss how content area teachers and ELA teachers can work together</a:t>
            </a:r>
          </a:p>
          <a:p>
            <a:pPr eaLnBrk="1" hangingPunct="1"/>
            <a:r>
              <a:rPr lang="en-US" dirty="0" smtClean="0"/>
              <a:t>Read and Analyze a variety of texts</a:t>
            </a:r>
          </a:p>
          <a:p>
            <a:pPr eaLnBrk="1" hangingPunct="1"/>
            <a:r>
              <a:rPr lang="en-US" dirty="0" smtClean="0"/>
              <a:t>Plan for the next </a:t>
            </a:r>
            <a:r>
              <a:rPr lang="en-US" dirty="0" smtClean="0"/>
              <a:t>month</a:t>
            </a:r>
            <a:endParaRPr lang="en-US" dirty="0" smtClean="0"/>
          </a:p>
          <a:p>
            <a:pPr eaLnBrk="1" hangingPunct="1"/>
            <a:r>
              <a:rPr lang="en-US" dirty="0" smtClean="0"/>
              <a:t>Compose a short argumentative piece (ELA)</a:t>
            </a:r>
          </a:p>
          <a:p>
            <a:pPr eaLnBrk="1" hangingPunct="1"/>
            <a:endParaRPr lang="en-US" dirty="0" smtClean="0"/>
          </a:p>
          <a:p>
            <a:pPr eaLnBrk="1" hangingPunct="1"/>
            <a:endParaRPr lang="en-US" dirty="0" smtClean="0"/>
          </a:p>
          <a:p>
            <a:pPr eaLnBrk="1" hangingPunct="1"/>
            <a:endParaRPr lang="en-US" dirty="0" smtClean="0"/>
          </a:p>
        </p:txBody>
      </p:sp>
      <p:pic>
        <p:nvPicPr>
          <p:cNvPr id="18435"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255356928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r>
              <a:rPr lang="en-US" altLang="en-US" dirty="0" smtClean="0">
                <a:ea typeface="ＭＳ Ｐゴシック" pitchFamily="34" charset="-128"/>
              </a:rPr>
              <a:t>Our Norms</a:t>
            </a:r>
          </a:p>
        </p:txBody>
      </p:sp>
      <p:sp>
        <p:nvSpPr>
          <p:cNvPr id="29698" name="Rectangle 3"/>
          <p:cNvSpPr>
            <a:spLocks noGrp="1" noChangeArrowheads="1"/>
          </p:cNvSpPr>
          <p:nvPr>
            <p:ph type="body" idx="1"/>
          </p:nvPr>
        </p:nvSpPr>
        <p:spPr>
          <a:xfrm>
            <a:off x="457200" y="1219200"/>
            <a:ext cx="8229600" cy="4906963"/>
          </a:xfrm>
        </p:spPr>
        <p:txBody>
          <a:bodyPr/>
          <a:lstStyle/>
          <a:p>
            <a:pPr>
              <a:lnSpc>
                <a:spcPct val="80000"/>
              </a:lnSpc>
            </a:pPr>
            <a:endParaRPr lang="en-US" altLang="en-US" sz="2800" dirty="0" smtClean="0">
              <a:ea typeface="ＭＳ Ｐゴシック" pitchFamily="34" charset="-128"/>
            </a:endParaRPr>
          </a:p>
          <a:p>
            <a:pPr>
              <a:lnSpc>
                <a:spcPct val="80000"/>
              </a:lnSpc>
            </a:pPr>
            <a:r>
              <a:rPr lang="en-US" altLang="en-US" sz="2800" dirty="0" smtClean="0">
                <a:ea typeface="ＭＳ Ｐゴシック" pitchFamily="34" charset="-128"/>
              </a:rPr>
              <a:t>We will start and end on time.</a:t>
            </a:r>
          </a:p>
          <a:p>
            <a:pPr>
              <a:lnSpc>
                <a:spcPct val="80000"/>
              </a:lnSpc>
            </a:pPr>
            <a:r>
              <a:rPr lang="en-US" altLang="en-US" sz="2800" dirty="0" smtClean="0">
                <a:ea typeface="ＭＳ Ｐゴシック" pitchFamily="34" charset="-128"/>
              </a:rPr>
              <a:t>We will share food.</a:t>
            </a:r>
          </a:p>
          <a:p>
            <a:pPr>
              <a:lnSpc>
                <a:spcPct val="80000"/>
              </a:lnSpc>
            </a:pPr>
            <a:r>
              <a:rPr lang="en-US" altLang="en-US" sz="2800" dirty="0" smtClean="0">
                <a:ea typeface="ＭＳ Ｐゴシック" pitchFamily="34" charset="-128"/>
              </a:rPr>
              <a:t>We will abide by the protocols.</a:t>
            </a:r>
          </a:p>
          <a:p>
            <a:pPr>
              <a:lnSpc>
                <a:spcPct val="80000"/>
              </a:lnSpc>
            </a:pPr>
            <a:r>
              <a:rPr lang="en-US" altLang="en-US" sz="2800" dirty="0" smtClean="0">
                <a:ea typeface="ＭＳ Ｐゴシック" pitchFamily="34" charset="-128"/>
              </a:rPr>
              <a:t>We will be enthusiastic about new writing strategies.</a:t>
            </a:r>
          </a:p>
          <a:p>
            <a:pPr>
              <a:lnSpc>
                <a:spcPct val="80000"/>
              </a:lnSpc>
            </a:pPr>
            <a:r>
              <a:rPr lang="en-US" altLang="en-US" sz="2800" dirty="0" smtClean="0">
                <a:ea typeface="ＭＳ Ｐゴシック" pitchFamily="34" charset="-128"/>
              </a:rPr>
              <a:t>We will share ideas and collaborate with each other.</a:t>
            </a:r>
          </a:p>
          <a:p>
            <a:pPr>
              <a:lnSpc>
                <a:spcPct val="80000"/>
              </a:lnSpc>
            </a:pPr>
            <a:r>
              <a:rPr lang="en-US" altLang="en-US" sz="2800" dirty="0" smtClean="0">
                <a:ea typeface="ＭＳ Ｐゴシック" pitchFamily="34" charset="-128"/>
              </a:rPr>
              <a:t>We will provide a safe environment for learning.</a:t>
            </a:r>
          </a:p>
          <a:p>
            <a:pPr>
              <a:lnSpc>
                <a:spcPct val="80000"/>
              </a:lnSpc>
            </a:pPr>
            <a:r>
              <a:rPr lang="en-US" altLang="en-US" sz="2800" dirty="0" smtClean="0">
                <a:ea typeface="ＭＳ Ｐゴシック" pitchFamily="34" charset="-128"/>
              </a:rPr>
              <a:t>We will encourage one another and respectfully acknowledge each other's contributions.</a:t>
            </a:r>
          </a:p>
          <a:p>
            <a:pPr>
              <a:lnSpc>
                <a:spcPct val="80000"/>
              </a:lnSpc>
            </a:pPr>
            <a:endParaRPr lang="en-US" altLang="en-US" sz="2800" dirty="0" smtClean="0">
              <a:ea typeface="ＭＳ Ｐゴシック" pitchFamily="34" charset="-128"/>
            </a:endParaRPr>
          </a:p>
        </p:txBody>
      </p:sp>
      <p:pic>
        <p:nvPicPr>
          <p:cNvPr id="29699" name="Picture 5" descr="OWP Ic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6783" y="5799137"/>
            <a:ext cx="2408238" cy="105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129376"/>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t>Purpose and Non-Purpose</a:t>
            </a:r>
          </a:p>
        </p:txBody>
      </p:sp>
      <p:sp>
        <p:nvSpPr>
          <p:cNvPr id="20482" name="Content Placeholder 2"/>
          <p:cNvSpPr>
            <a:spLocks noGrp="1"/>
          </p:cNvSpPr>
          <p:nvPr>
            <p:ph idx="1"/>
          </p:nvPr>
        </p:nvSpPr>
        <p:spPr/>
        <p:txBody>
          <a:bodyPr/>
          <a:lstStyle/>
          <a:p>
            <a:pPr>
              <a:buNone/>
            </a:pPr>
            <a:r>
              <a:rPr lang="en-US" b="1" dirty="0" smtClean="0"/>
              <a:t>Purpose: </a:t>
            </a:r>
            <a:r>
              <a:rPr lang="en-US" dirty="0"/>
              <a:t>To provide additional tools and strategies to support improved student college-ready writing.</a:t>
            </a:r>
          </a:p>
          <a:p>
            <a:pPr eaLnBrk="1" hangingPunct="1">
              <a:buFont typeface="Arial" charset="0"/>
              <a:buNone/>
            </a:pPr>
            <a:endParaRPr lang="en-US" dirty="0" smtClean="0"/>
          </a:p>
          <a:p>
            <a:pPr eaLnBrk="1" hangingPunct="1">
              <a:buFont typeface="Arial" charset="0"/>
              <a:buNone/>
            </a:pPr>
            <a:r>
              <a:rPr lang="en-US" b="1" dirty="0" smtClean="0"/>
              <a:t>Non-Purpose: </a:t>
            </a:r>
            <a:r>
              <a:rPr lang="en-US" dirty="0" smtClean="0"/>
              <a:t>To require everyone to do the exact same thing.</a:t>
            </a:r>
          </a:p>
        </p:txBody>
      </p:sp>
      <p:pic>
        <p:nvPicPr>
          <p:cNvPr id="20483"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192726733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Afternoon Agenda</a:t>
            </a:r>
          </a:p>
        </p:txBody>
      </p:sp>
      <p:sp>
        <p:nvSpPr>
          <p:cNvPr id="22530" name="Content Placeholder 2"/>
          <p:cNvSpPr>
            <a:spLocks noGrp="1"/>
          </p:cNvSpPr>
          <p:nvPr>
            <p:ph idx="1"/>
          </p:nvPr>
        </p:nvSpPr>
        <p:spPr/>
        <p:txBody>
          <a:bodyPr/>
          <a:lstStyle/>
          <a:p>
            <a:pPr marL="0" indent="0" eaLnBrk="1" hangingPunct="1">
              <a:buNone/>
            </a:pPr>
            <a:r>
              <a:rPr lang="en-US" dirty="0" smtClean="0"/>
              <a:t>In order to meet our goals, we will…</a:t>
            </a:r>
          </a:p>
          <a:p>
            <a:pPr marL="0" indent="0" eaLnBrk="1" hangingPunct="1">
              <a:buNone/>
            </a:pPr>
            <a:endParaRPr lang="en-US" dirty="0"/>
          </a:p>
          <a:p>
            <a:pPr eaLnBrk="1" hangingPunct="1"/>
            <a:r>
              <a:rPr lang="en-US" dirty="0" smtClean="0"/>
              <a:t>Engage in a </a:t>
            </a:r>
            <a:r>
              <a:rPr lang="en-US" dirty="0" err="1" smtClean="0"/>
              <a:t>teambuilder</a:t>
            </a:r>
            <a:endParaRPr lang="en-US" dirty="0" smtClean="0"/>
          </a:p>
          <a:p>
            <a:pPr eaLnBrk="1" hangingPunct="1"/>
            <a:r>
              <a:rPr lang="en-US" dirty="0" smtClean="0"/>
              <a:t>Experience a mini unit with 5 reading/writing/thinking strategies using a variety of texts</a:t>
            </a:r>
          </a:p>
          <a:p>
            <a:pPr eaLnBrk="1" hangingPunct="1"/>
            <a:r>
              <a:rPr lang="en-US" dirty="0" smtClean="0"/>
              <a:t>Debrief the mini unit in disciplinary </a:t>
            </a:r>
            <a:r>
              <a:rPr lang="en-US" dirty="0" smtClean="0"/>
              <a:t>teams</a:t>
            </a:r>
          </a:p>
          <a:p>
            <a:pPr eaLnBrk="1" hangingPunct="1"/>
            <a:r>
              <a:rPr lang="en-US" dirty="0" smtClean="0"/>
              <a:t>Plan for the next month</a:t>
            </a:r>
            <a:endParaRPr lang="en-US" dirty="0" smtClean="0"/>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233837567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521504" y="974983"/>
            <a:ext cx="3741002" cy="3994377"/>
          </a:xfrm>
          <a:prstGeom prst="rect">
            <a:avLst/>
          </a:prstGeom>
        </p:spPr>
      </p:pic>
      <p:sp>
        <p:nvSpPr>
          <p:cNvPr id="3" name="TextBox 2"/>
          <p:cNvSpPr txBox="1"/>
          <p:nvPr/>
        </p:nvSpPr>
        <p:spPr>
          <a:xfrm>
            <a:off x="1294623" y="1679509"/>
            <a:ext cx="2407298" cy="2585323"/>
          </a:xfrm>
          <a:prstGeom prst="rect">
            <a:avLst/>
          </a:prstGeom>
          <a:noFill/>
        </p:spPr>
        <p:txBody>
          <a:bodyPr wrap="square" rtlCol="0">
            <a:spAutoFit/>
          </a:bodyPr>
          <a:lstStyle/>
          <a:p>
            <a:r>
              <a:rPr lang="en-US" sz="5400" dirty="0" smtClean="0">
                <a:latin typeface="Bodoni MT Black" panose="02070A03080606020203" pitchFamily="18" charset="0"/>
              </a:rPr>
              <a:t>Turn</a:t>
            </a:r>
            <a:br>
              <a:rPr lang="en-US" sz="5400" dirty="0" smtClean="0">
                <a:latin typeface="Bodoni MT Black" panose="02070A03080606020203" pitchFamily="18" charset="0"/>
              </a:rPr>
            </a:br>
            <a:r>
              <a:rPr lang="en-US" sz="5400" dirty="0" smtClean="0">
                <a:latin typeface="Bodoni MT Black" panose="02070A03080606020203" pitchFamily="18" charset="0"/>
              </a:rPr>
              <a:t>and</a:t>
            </a:r>
            <a:br>
              <a:rPr lang="en-US" sz="5400" dirty="0" smtClean="0">
                <a:latin typeface="Bodoni MT Black" panose="02070A03080606020203" pitchFamily="18" charset="0"/>
              </a:rPr>
            </a:br>
            <a:r>
              <a:rPr lang="en-US" sz="5400" dirty="0" smtClean="0">
                <a:latin typeface="Bodoni MT Black" panose="02070A03080606020203" pitchFamily="18" charset="0"/>
              </a:rPr>
              <a:t>Talk</a:t>
            </a:r>
            <a:endParaRPr lang="en-US" sz="5400" dirty="0">
              <a:latin typeface="Bodoni MT Black" panose="02070A03080606020203" pitchFamily="18" charset="0"/>
            </a:endParaRPr>
          </a:p>
        </p:txBody>
      </p:sp>
    </p:spTree>
    <p:extLst>
      <p:ext uri="{BB962C8B-B14F-4D97-AF65-F5344CB8AC3E}">
        <p14:creationId xmlns:p14="http://schemas.microsoft.com/office/powerpoint/2010/main" val="132276896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hlinkClick r:id="rId3"/>
          </p:cNvPr>
          <p:cNvPicPr>
            <a:picLocks noChangeAspect="1"/>
          </p:cNvPicPr>
          <p:nvPr/>
        </p:nvPicPr>
        <p:blipFill>
          <a:blip r:embed="rId4"/>
          <a:stretch>
            <a:fillRect/>
          </a:stretch>
        </p:blipFill>
        <p:spPr>
          <a:xfrm>
            <a:off x="2464594" y="387804"/>
            <a:ext cx="4214813" cy="4514850"/>
          </a:xfrm>
          <a:prstGeom prst="rect">
            <a:avLst/>
          </a:prstGeom>
        </p:spPr>
      </p:pic>
      <p:sp>
        <p:nvSpPr>
          <p:cNvPr id="5" name="TextBox 4"/>
          <p:cNvSpPr txBox="1"/>
          <p:nvPr/>
        </p:nvSpPr>
        <p:spPr>
          <a:xfrm>
            <a:off x="2526263" y="5337110"/>
            <a:ext cx="4114800" cy="523220"/>
          </a:xfrm>
          <a:prstGeom prst="rect">
            <a:avLst/>
          </a:prstGeom>
          <a:noFill/>
        </p:spPr>
        <p:txBody>
          <a:bodyPr wrap="square" rtlCol="0">
            <a:spAutoFit/>
          </a:bodyPr>
          <a:lstStyle/>
          <a:p>
            <a:pPr algn="ctr"/>
            <a:r>
              <a:rPr lang="en-US" sz="2800" dirty="0" smtClean="0">
                <a:latin typeface="Bodoni MT Black" panose="02070A03080606020203" pitchFamily="18" charset="0"/>
              </a:rPr>
              <a:t>Medieval Helpdesk</a:t>
            </a:r>
            <a:endParaRPr lang="en-US" sz="2800" dirty="0">
              <a:latin typeface="Bodoni MT Black" panose="02070A03080606020203" pitchFamily="18" charset="0"/>
            </a:endParaRPr>
          </a:p>
        </p:txBody>
      </p:sp>
    </p:spTree>
    <p:extLst>
      <p:ext uri="{BB962C8B-B14F-4D97-AF65-F5344CB8AC3E}">
        <p14:creationId xmlns:p14="http://schemas.microsoft.com/office/powerpoint/2010/main" val="86449633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How I spent my summer vacation…</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95600" y="1219200"/>
            <a:ext cx="3352248" cy="3397346"/>
          </a:xfrm>
        </p:spPr>
      </p:pic>
      <p:pic>
        <p:nvPicPr>
          <p:cNvPr id="22531" name="Picture 3"/>
          <p:cNvPicPr>
            <a:picLocks noChangeAspect="1"/>
          </p:cNvPicPr>
          <p:nvPr/>
        </p:nvPicPr>
        <p:blipFill>
          <a:blip r:embed="rId4"/>
          <a:srcRect/>
          <a:stretch>
            <a:fillRect/>
          </a:stretch>
        </p:blipFill>
        <p:spPr bwMode="auto">
          <a:xfrm>
            <a:off x="6831013" y="5838825"/>
            <a:ext cx="2320925" cy="1019175"/>
          </a:xfrm>
          <a:prstGeom prst="rect">
            <a:avLst/>
          </a:prstGeom>
          <a:noFill/>
          <a:ln w="9525">
            <a:noFill/>
            <a:miter lim="800000"/>
            <a:headEnd/>
            <a:tailEnd/>
          </a:ln>
        </p:spPr>
      </p:pic>
      <p:sp>
        <p:nvSpPr>
          <p:cNvPr id="5" name="TextBox 4"/>
          <p:cNvSpPr txBox="1"/>
          <p:nvPr/>
        </p:nvSpPr>
        <p:spPr>
          <a:xfrm>
            <a:off x="1371600" y="4767943"/>
            <a:ext cx="5943600" cy="1477328"/>
          </a:xfrm>
          <a:prstGeom prst="rect">
            <a:avLst/>
          </a:prstGeom>
          <a:noFill/>
        </p:spPr>
        <p:txBody>
          <a:bodyPr wrap="square" rtlCol="0">
            <a:spAutoFit/>
          </a:bodyPr>
          <a:lstStyle/>
          <a:p>
            <a:pPr algn="r"/>
            <a:r>
              <a:rPr lang="en-US" dirty="0" smtClean="0">
                <a:hlinkClick r:id="rId5"/>
              </a:rPr>
              <a:t>Authentic Argument Writing</a:t>
            </a:r>
            <a:endParaRPr lang="en-US" dirty="0"/>
          </a:p>
          <a:p>
            <a:pPr algn="r"/>
            <a:endParaRPr lang="en-US" dirty="0" smtClean="0">
              <a:hlinkClick r:id="rId6"/>
            </a:endParaRPr>
          </a:p>
          <a:p>
            <a:pPr algn="ctr"/>
            <a:r>
              <a:rPr lang="en-US" dirty="0" smtClean="0">
                <a:hlinkClick r:id="rId6"/>
              </a:rPr>
              <a:t>Trip to St. Louis</a:t>
            </a:r>
            <a:endParaRPr lang="en-US" dirty="0" smtClean="0"/>
          </a:p>
          <a:p>
            <a:endParaRPr lang="en-US" dirty="0" smtClean="0"/>
          </a:p>
          <a:p>
            <a:r>
              <a:rPr lang="en-US" dirty="0" smtClean="0">
                <a:hlinkClick r:id="rId7"/>
              </a:rPr>
              <a:t>Curriculum Workshop</a:t>
            </a:r>
            <a:endParaRPr lang="en-US" dirty="0"/>
          </a:p>
        </p:txBody>
      </p:sp>
    </p:spTree>
    <p:extLst>
      <p:ext uri="{BB962C8B-B14F-4D97-AF65-F5344CB8AC3E}">
        <p14:creationId xmlns:p14="http://schemas.microsoft.com/office/powerpoint/2010/main" val="233837567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endParaRPr lang="en-US" dirty="0" smtClean="0"/>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graphicFrame>
        <p:nvGraphicFramePr>
          <p:cNvPr id="5" name="Content Placeholder 4"/>
          <p:cNvGraphicFramePr>
            <a:graphicFrameLocks noGrp="1"/>
          </p:cNvGraphicFramePr>
          <p:nvPr>
            <p:ph idx="1"/>
            <p:extLst>
              <p:ext uri="{D42A27DB-BD31-4B8C-83A1-F6EECF244321}">
                <p14:modId xmlns:p14="http://schemas.microsoft.com/office/powerpoint/2010/main" val="954339939"/>
              </p:ext>
            </p:extLst>
          </p:nvPr>
        </p:nvGraphicFramePr>
        <p:xfrm>
          <a:off x="533400" y="213741"/>
          <a:ext cx="8229602" cy="5625084"/>
        </p:xfrm>
        <a:graphic>
          <a:graphicData uri="http://schemas.openxmlformats.org/drawingml/2006/table">
            <a:tbl>
              <a:tblPr firstRow="1" firstCol="1" bandRow="1"/>
              <a:tblGrid>
                <a:gridCol w="962800"/>
                <a:gridCol w="1357691"/>
                <a:gridCol w="1404508"/>
                <a:gridCol w="1129713"/>
                <a:gridCol w="1129713"/>
                <a:gridCol w="2245177"/>
              </a:tblGrid>
              <a:tr h="457200">
                <a:tc gridSpan="6">
                  <a:txBody>
                    <a:bodyPr/>
                    <a:lstStyle/>
                    <a:p>
                      <a:pPr marL="0" marR="0" algn="ctr">
                        <a:lnSpc>
                          <a:spcPct val="115000"/>
                        </a:lnSpc>
                        <a:spcBef>
                          <a:spcPts val="0"/>
                        </a:spcBef>
                        <a:spcAft>
                          <a:spcPts val="0"/>
                        </a:spcAft>
                      </a:pPr>
                      <a:r>
                        <a:rPr lang="en-US" sz="1600" dirty="0" smtClean="0">
                          <a:solidFill>
                            <a:srgbClr val="000000"/>
                          </a:solidFill>
                          <a:effectLst/>
                          <a:latin typeface="Arial"/>
                          <a:ea typeface="Arial"/>
                        </a:rPr>
                        <a:t>Components of a Mini Unit</a:t>
                      </a:r>
                      <a:endParaRPr lang="en-US" sz="160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hMerge="1">
                  <a:txBody>
                    <a:bodyPr/>
                    <a:lstStyle/>
                    <a:p>
                      <a:endParaRPr lang="en-US"/>
                    </a:p>
                  </a:txBody>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r h="1066800">
                <a:tc gridSpan="2">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TEXT SET</a:t>
                      </a:r>
                      <a:endParaRPr lang="en-US" sz="160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RESPONSE TO READINGS</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gridSpan="2">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ARGUMENTATIVE ELEMENTS AND MOVES</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hMerge="1">
                  <a:txBody>
                    <a:bodyPr/>
                    <a:lstStyle/>
                    <a:p>
                      <a:endParaRPr lang="en-US"/>
                    </a:p>
                  </a:txBody>
                  <a:tcPr/>
                </a:tc>
                <a:tc>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WRITING AN ARGUMENT</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r h="655518">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Texts: Genre</a:t>
                      </a:r>
                      <a:endParaRPr lang="en-US" sz="1600" baseline="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Close reading strategies</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 </a:t>
                      </a:r>
                      <a:endParaRPr lang="en-US" sz="16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Writing &amp; talking to develop knowledge on topic or issue</a:t>
                      </a:r>
                      <a:endParaRPr lang="en-US" sz="16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a:txBody>
                    <a:bodyPr/>
                    <a:lstStyle/>
                    <a:p>
                      <a:pPr marL="0" marR="0">
                        <a:lnSpc>
                          <a:spcPct val="115000"/>
                        </a:lnSpc>
                        <a:spcBef>
                          <a:spcPts val="0"/>
                        </a:spcBef>
                        <a:spcAft>
                          <a:spcPts val="0"/>
                        </a:spcAft>
                      </a:pPr>
                      <a:r>
                        <a:rPr lang="en-US" sz="1200" b="1" baseline="0" dirty="0">
                          <a:solidFill>
                            <a:srgbClr val="000000"/>
                          </a:solidFill>
                          <a:effectLst/>
                          <a:latin typeface="Calibri"/>
                          <a:ea typeface="Arial"/>
                        </a:rPr>
                        <a:t>Argumentative Elements </a:t>
                      </a:r>
                      <a:endParaRPr lang="en-US" sz="12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 Use of sources </a:t>
                      </a:r>
                      <a:endParaRPr lang="en-US" sz="16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Product </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Draft, Feedback, and Revise</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Reflect </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 </a:t>
                      </a:r>
                      <a:endParaRPr lang="en-US" sz="16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r h="655518">
                <a:tc>
                  <a:txBody>
                    <a:bodyPr/>
                    <a:lstStyle/>
                    <a:p>
                      <a:pPr marL="0" marR="0">
                        <a:lnSpc>
                          <a:spcPct val="115000"/>
                        </a:lnSpc>
                        <a:spcBef>
                          <a:spcPts val="0"/>
                        </a:spcBef>
                        <a:spcAft>
                          <a:spcPts val="0"/>
                        </a:spcAft>
                      </a:pPr>
                      <a:r>
                        <a:rPr lang="en-US" sz="1100" baseline="0" dirty="0" smtClean="0">
                          <a:solidFill>
                            <a:srgbClr val="000000"/>
                          </a:solidFill>
                          <a:effectLst/>
                          <a:latin typeface="Arial"/>
                          <a:ea typeface="Arial"/>
                        </a:rPr>
                        <a:t>Informational “texts”</a:t>
                      </a:r>
                    </a:p>
                    <a:p>
                      <a:pPr marL="0" marR="0">
                        <a:lnSpc>
                          <a:spcPct val="115000"/>
                        </a:lnSpc>
                        <a:spcBef>
                          <a:spcPts val="0"/>
                        </a:spcBef>
                        <a:spcAft>
                          <a:spcPts val="0"/>
                        </a:spcAft>
                      </a:pPr>
                      <a:endParaRPr lang="en-US" sz="1100" baseline="0" dirty="0" smtClean="0">
                        <a:solidFill>
                          <a:srgbClr val="000000"/>
                        </a:solidFill>
                        <a:effectLst/>
                        <a:latin typeface="Arial"/>
                        <a:ea typeface="Arial"/>
                      </a:endParaRPr>
                    </a:p>
                    <a:p>
                      <a:pPr marL="0" marR="0">
                        <a:lnSpc>
                          <a:spcPct val="115000"/>
                        </a:lnSpc>
                        <a:spcBef>
                          <a:spcPts val="0"/>
                        </a:spcBef>
                        <a:spcAft>
                          <a:spcPts val="0"/>
                        </a:spcAft>
                      </a:pPr>
                      <a:r>
                        <a:rPr lang="en-US" sz="1100" baseline="0" dirty="0" smtClean="0">
                          <a:solidFill>
                            <a:srgbClr val="000000"/>
                          </a:solidFill>
                          <a:effectLst/>
                          <a:latin typeface="Arial"/>
                          <a:ea typeface="Arial"/>
                        </a:rPr>
                        <a:t>High interest topics</a:t>
                      </a:r>
                    </a:p>
                    <a:p>
                      <a:pPr marL="0" marR="0">
                        <a:lnSpc>
                          <a:spcPct val="115000"/>
                        </a:lnSpc>
                        <a:spcBef>
                          <a:spcPts val="0"/>
                        </a:spcBef>
                        <a:spcAft>
                          <a:spcPts val="0"/>
                        </a:spcAft>
                      </a:pPr>
                      <a:endParaRPr lang="en-US" sz="1100" baseline="0" dirty="0" smtClean="0">
                        <a:solidFill>
                          <a:srgbClr val="000000"/>
                        </a:solidFill>
                        <a:effectLst/>
                        <a:latin typeface="Arial"/>
                        <a:ea typeface="Arial"/>
                      </a:endParaRPr>
                    </a:p>
                    <a:p>
                      <a:pPr marL="0" marR="0">
                        <a:lnSpc>
                          <a:spcPct val="115000"/>
                        </a:lnSpc>
                        <a:spcBef>
                          <a:spcPts val="0"/>
                        </a:spcBef>
                        <a:spcAft>
                          <a:spcPts val="0"/>
                        </a:spcAft>
                      </a:pPr>
                      <a:r>
                        <a:rPr lang="en-US" sz="1100" baseline="0" dirty="0" smtClean="0">
                          <a:solidFill>
                            <a:srgbClr val="000000"/>
                          </a:solidFill>
                          <a:effectLst/>
                          <a:latin typeface="Arial"/>
                          <a:ea typeface="Arial"/>
                        </a:rPr>
                        <a:t>Appropriate reading level</a:t>
                      </a:r>
                    </a:p>
                  </a:txBody>
                  <a:tcPr marL="64127" marR="64127"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aseline="0" dirty="0" smtClean="0">
                          <a:solidFill>
                            <a:srgbClr val="000000"/>
                          </a:solidFill>
                          <a:effectLst/>
                          <a:latin typeface="Arial"/>
                          <a:ea typeface="Arial"/>
                        </a:rPr>
                        <a:t>Students purposefully interact with the texts</a:t>
                      </a:r>
                      <a:endParaRPr lang="en-US" sz="14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aseline="0" dirty="0" smtClean="0">
                          <a:solidFill>
                            <a:srgbClr val="000000"/>
                          </a:solidFill>
                          <a:effectLst/>
                          <a:latin typeface="Arial"/>
                          <a:ea typeface="Arial"/>
                        </a:rPr>
                        <a:t>Students are given opportunities to further thinking on texts and topic</a:t>
                      </a:r>
                      <a:endParaRPr lang="en-US" sz="14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aseline="0" dirty="0" smtClean="0">
                          <a:solidFill>
                            <a:srgbClr val="000000"/>
                          </a:solidFill>
                          <a:effectLst/>
                          <a:latin typeface="Arial"/>
                          <a:ea typeface="Arial"/>
                        </a:rPr>
                        <a:t>Purposeful teaching of elements of argument (claim, evidence, etc.—not all elements are taught in every mini unit)</a:t>
                      </a:r>
                      <a:endParaRPr lang="en-US" sz="14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aseline="0" dirty="0" smtClean="0">
                          <a:solidFill>
                            <a:srgbClr val="000000"/>
                          </a:solidFill>
                          <a:effectLst/>
                          <a:latin typeface="Arial"/>
                          <a:ea typeface="Arial"/>
                        </a:rPr>
                        <a:t>Purposeful teaching of using sources in writing (everything to know about this is not covered in every mini unit)</a:t>
                      </a:r>
                      <a:endParaRPr lang="en-US" sz="14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c>
                  <a:txBody>
                    <a:bodyPr/>
                    <a:lstStyle/>
                    <a:p>
                      <a:pPr marL="0" marR="0">
                        <a:lnSpc>
                          <a:spcPct val="115000"/>
                        </a:lnSpc>
                        <a:spcBef>
                          <a:spcPts val="0"/>
                        </a:spcBef>
                        <a:spcAft>
                          <a:spcPts val="0"/>
                        </a:spcAft>
                      </a:pPr>
                      <a:r>
                        <a:rPr lang="en-US" sz="1400" baseline="0" dirty="0" smtClean="0">
                          <a:solidFill>
                            <a:srgbClr val="000000"/>
                          </a:solidFill>
                          <a:effectLst/>
                          <a:latin typeface="Arial"/>
                          <a:ea typeface="Arial"/>
                        </a:rPr>
                        <a:t>Final product that draws upon all the texts (mini units will ask for different levels of “polishing”)</a:t>
                      </a:r>
                      <a:endParaRPr lang="en-US" sz="14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57150" cap="flat" cmpd="dbl" algn="ctr">
                      <a:solidFill>
                        <a:srgbClr val="000000"/>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49571314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endParaRPr lang="en-US" dirty="0" smtClean="0"/>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graphicFrame>
        <p:nvGraphicFramePr>
          <p:cNvPr id="5" name="Content Placeholder 4"/>
          <p:cNvGraphicFramePr>
            <a:graphicFrameLocks noGrp="1"/>
          </p:cNvGraphicFramePr>
          <p:nvPr>
            <p:ph idx="1"/>
            <p:extLst>
              <p:ext uri="{D42A27DB-BD31-4B8C-83A1-F6EECF244321}">
                <p14:modId xmlns:p14="http://schemas.microsoft.com/office/powerpoint/2010/main" val="3681956261"/>
              </p:ext>
            </p:extLst>
          </p:nvPr>
        </p:nvGraphicFramePr>
        <p:xfrm>
          <a:off x="533400" y="213740"/>
          <a:ext cx="8229602" cy="4406655"/>
        </p:xfrm>
        <a:graphic>
          <a:graphicData uri="http://schemas.openxmlformats.org/drawingml/2006/table">
            <a:tbl>
              <a:tblPr firstRow="1" firstCol="1" bandRow="1"/>
              <a:tblGrid>
                <a:gridCol w="962800"/>
                <a:gridCol w="1357691"/>
                <a:gridCol w="1404508"/>
                <a:gridCol w="1129713"/>
                <a:gridCol w="1129713"/>
                <a:gridCol w="2245177"/>
              </a:tblGrid>
              <a:tr h="835760">
                <a:tc gridSpan="6">
                  <a:txBody>
                    <a:bodyPr/>
                    <a:lstStyle/>
                    <a:p>
                      <a:pPr marL="0" marR="0" algn="ctr">
                        <a:lnSpc>
                          <a:spcPct val="115000"/>
                        </a:lnSpc>
                        <a:spcBef>
                          <a:spcPts val="0"/>
                        </a:spcBef>
                        <a:spcAft>
                          <a:spcPts val="0"/>
                        </a:spcAft>
                      </a:pPr>
                      <a:r>
                        <a:rPr lang="en-US" sz="2400" dirty="0" smtClean="0">
                          <a:solidFill>
                            <a:srgbClr val="000000"/>
                          </a:solidFill>
                          <a:effectLst/>
                          <a:latin typeface="Arial"/>
                          <a:ea typeface="Arial"/>
                        </a:rPr>
                        <a:t>How</a:t>
                      </a:r>
                      <a:r>
                        <a:rPr lang="en-US" sz="2400" baseline="0" dirty="0" smtClean="0">
                          <a:solidFill>
                            <a:srgbClr val="000000"/>
                          </a:solidFill>
                          <a:effectLst/>
                          <a:latin typeface="Arial"/>
                          <a:ea typeface="Arial"/>
                        </a:rPr>
                        <a:t> do Teachers Across the Curriculum Work Together?</a:t>
                      </a:r>
                      <a:endParaRPr lang="en-US" sz="240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hMerge="1">
                  <a:txBody>
                    <a:bodyPr/>
                    <a:lstStyle/>
                    <a:p>
                      <a:endParaRPr lang="en-US"/>
                    </a:p>
                  </a:txBody>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r h="1007900">
                <a:tc gridSpan="2">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TEXT SET</a:t>
                      </a:r>
                      <a:endParaRPr lang="en-US" sz="160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RESPONSE TO READINGS</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gridSpan="2">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ARGUMENTATIVE ELEMENTS AND MOVES</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hMerge="1">
                  <a:txBody>
                    <a:bodyPr/>
                    <a:lstStyle/>
                    <a:p>
                      <a:endParaRPr lang="en-US"/>
                    </a:p>
                  </a:txBody>
                  <a:tcPr/>
                </a:tc>
                <a:tc>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WRITING AN ARGUMENT</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r h="2562995">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Texts: Genre</a:t>
                      </a:r>
                      <a:endParaRPr lang="en-US" sz="1600" baseline="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Close reading strategies</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 </a:t>
                      </a:r>
                      <a:endParaRPr lang="en-US" sz="16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Writing &amp; talking to develop knowledge on topic or issue</a:t>
                      </a:r>
                      <a:endParaRPr lang="en-US" sz="16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a:txBody>
                    <a:bodyPr/>
                    <a:lstStyle/>
                    <a:p>
                      <a:pPr marL="0" marR="0">
                        <a:lnSpc>
                          <a:spcPct val="115000"/>
                        </a:lnSpc>
                        <a:spcBef>
                          <a:spcPts val="0"/>
                        </a:spcBef>
                        <a:spcAft>
                          <a:spcPts val="0"/>
                        </a:spcAft>
                      </a:pPr>
                      <a:r>
                        <a:rPr lang="en-US" sz="1200" b="1" baseline="0" dirty="0">
                          <a:solidFill>
                            <a:srgbClr val="000000"/>
                          </a:solidFill>
                          <a:effectLst/>
                          <a:latin typeface="Calibri"/>
                          <a:ea typeface="Arial"/>
                        </a:rPr>
                        <a:t>Argumentative Elements </a:t>
                      </a:r>
                      <a:endParaRPr lang="en-US" sz="12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 Use of sources </a:t>
                      </a:r>
                      <a:endParaRPr lang="en-US" sz="16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Product </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Draft, Feedback, and Revise</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Reflect </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 </a:t>
                      </a:r>
                      <a:endParaRPr lang="en-US" sz="16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bl>
          </a:graphicData>
        </a:graphic>
      </p:graphicFrame>
      <p:sp>
        <p:nvSpPr>
          <p:cNvPr id="2" name="Up Arrow 1"/>
          <p:cNvSpPr/>
          <p:nvPr/>
        </p:nvSpPr>
        <p:spPr>
          <a:xfrm>
            <a:off x="1877786" y="4800600"/>
            <a:ext cx="533400" cy="1676400"/>
          </a:xfrm>
          <a:prstGeom prst="up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 name="Up Arrow 6"/>
          <p:cNvSpPr/>
          <p:nvPr/>
        </p:nvSpPr>
        <p:spPr>
          <a:xfrm>
            <a:off x="3276600" y="4811486"/>
            <a:ext cx="533400" cy="1676400"/>
          </a:xfrm>
          <a:prstGeom prst="up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 name="Up Arrow 8"/>
          <p:cNvSpPr/>
          <p:nvPr/>
        </p:nvSpPr>
        <p:spPr>
          <a:xfrm>
            <a:off x="4572000" y="4833258"/>
            <a:ext cx="533400" cy="1676400"/>
          </a:xfrm>
          <a:prstGeom prst="up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 name="Up Arrow 9"/>
          <p:cNvSpPr/>
          <p:nvPr/>
        </p:nvSpPr>
        <p:spPr>
          <a:xfrm>
            <a:off x="5791200" y="4811486"/>
            <a:ext cx="533400" cy="1676400"/>
          </a:xfrm>
          <a:prstGeom prst="up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95632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n-US" dirty="0" smtClean="0"/>
              <a:t>Experience components </a:t>
            </a:r>
            <a:br>
              <a:rPr lang="en-US" dirty="0" smtClean="0"/>
            </a:br>
            <a:r>
              <a:rPr lang="en-US" dirty="0" smtClean="0"/>
              <a:t>of a mini unit</a:t>
            </a:r>
          </a:p>
        </p:txBody>
      </p:sp>
      <p:pic>
        <p:nvPicPr>
          <p:cNvPr id="4915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2" name="Content Placeholder 1"/>
          <p:cNvSpPr>
            <a:spLocks noGrp="1"/>
          </p:cNvSpPr>
          <p:nvPr>
            <p:ph idx="1"/>
          </p:nvPr>
        </p:nvSpPr>
        <p:spPr>
          <a:xfrm>
            <a:off x="457200" y="1822449"/>
            <a:ext cx="8229600" cy="4525963"/>
          </a:xfrm>
        </p:spPr>
        <p:txBody>
          <a:bodyPr/>
          <a:lstStyle/>
          <a:p>
            <a:r>
              <a:rPr lang="en-US" dirty="0" smtClean="0"/>
              <a:t>Step into your “student” selves for a bit</a:t>
            </a:r>
          </a:p>
          <a:p>
            <a:endParaRPr lang="en-US" dirty="0"/>
          </a:p>
          <a:p>
            <a:r>
              <a:rPr lang="en-US" dirty="0" smtClean="0"/>
              <a:t>You will need a pen and your notebook</a:t>
            </a:r>
          </a:p>
          <a:p>
            <a:endParaRPr lang="en-US" dirty="0"/>
          </a:p>
          <a:p>
            <a:r>
              <a:rPr lang="en-US" dirty="0" smtClean="0"/>
              <a:t>Details of each strategy will be provided</a:t>
            </a:r>
          </a:p>
          <a:p>
            <a:endParaRPr lang="en-US" dirty="0"/>
          </a:p>
          <a:p>
            <a:r>
              <a:rPr lang="en-US" dirty="0" smtClean="0"/>
              <a:t>Debriefing time is planned</a:t>
            </a:r>
            <a:endParaRPr lang="en-US" dirty="0"/>
          </a:p>
        </p:txBody>
      </p:sp>
    </p:spTree>
    <p:extLst>
      <p:ext uri="{BB962C8B-B14F-4D97-AF65-F5344CB8AC3E}">
        <p14:creationId xmlns:p14="http://schemas.microsoft.com/office/powerpoint/2010/main" val="384924423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n-US" dirty="0" smtClean="0"/>
              <a:t>Day 1: It Says/I Say</a:t>
            </a:r>
          </a:p>
        </p:txBody>
      </p:sp>
      <p:pic>
        <p:nvPicPr>
          <p:cNvPr id="4915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5" name="table"/>
          <p:cNvPicPr>
            <a:picLocks noGrp="1"/>
          </p:cNvPicPr>
          <p:nvPr>
            <p:ph idx="1"/>
          </p:nvPr>
        </p:nvPicPr>
        <p:blipFill>
          <a:blip r:embed="rId4"/>
          <a:stretch>
            <a:fillRect/>
          </a:stretch>
        </p:blipFill>
        <p:spPr>
          <a:xfrm>
            <a:off x="573111" y="1371601"/>
            <a:ext cx="7997778" cy="3886200"/>
          </a:xfrm>
          <a:prstGeom prst="rect">
            <a:avLst/>
          </a:prstGeom>
        </p:spPr>
      </p:pic>
      <p:sp>
        <p:nvSpPr>
          <p:cNvPr id="3" name="TextBox 2"/>
          <p:cNvSpPr txBox="1"/>
          <p:nvPr/>
        </p:nvSpPr>
        <p:spPr>
          <a:xfrm>
            <a:off x="685800" y="5486400"/>
            <a:ext cx="4876800" cy="430887"/>
          </a:xfrm>
          <a:prstGeom prst="rect">
            <a:avLst/>
          </a:prstGeom>
          <a:noFill/>
        </p:spPr>
        <p:txBody>
          <a:bodyPr wrap="square" rtlCol="0">
            <a:spAutoFit/>
          </a:bodyPr>
          <a:lstStyle/>
          <a:p>
            <a:pPr lvl="0"/>
            <a:r>
              <a:rPr lang="en-US" sz="1100" dirty="0"/>
              <a:t>Adapted from Graff, Gerald and Cathy </a:t>
            </a:r>
            <a:r>
              <a:rPr lang="en-US" sz="1100" dirty="0" err="1"/>
              <a:t>Birkenstein</a:t>
            </a:r>
            <a:r>
              <a:rPr lang="en-US" sz="1100" dirty="0"/>
              <a:t>.  </a:t>
            </a:r>
            <a:r>
              <a:rPr lang="en-US" sz="1100" i="1" dirty="0"/>
              <a:t>They Say/I Say:  The Moves That Matter in Academic Writing.  </a:t>
            </a:r>
            <a:r>
              <a:rPr lang="en-US" sz="1100" dirty="0"/>
              <a:t>New York:  Norton, 2006.</a:t>
            </a:r>
          </a:p>
        </p:txBody>
      </p:sp>
    </p:spTree>
    <p:extLst>
      <p:ext uri="{BB962C8B-B14F-4D97-AF65-F5344CB8AC3E}">
        <p14:creationId xmlns:p14="http://schemas.microsoft.com/office/powerpoint/2010/main" val="3849244234"/>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endParaRPr lang="en-US" dirty="0" smtClean="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3000" y="189253"/>
            <a:ext cx="6172200" cy="6613071"/>
          </a:xfrm>
        </p:spPr>
      </p:pic>
    </p:spTree>
    <p:extLst>
      <p:ext uri="{BB962C8B-B14F-4D97-AF65-F5344CB8AC3E}">
        <p14:creationId xmlns:p14="http://schemas.microsoft.com/office/powerpoint/2010/main" val="384924423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92902" y="139262"/>
            <a:ext cx="8229600" cy="1143000"/>
          </a:xfrm>
        </p:spPr>
        <p:txBody>
          <a:bodyPr/>
          <a:lstStyle/>
          <a:p>
            <a:pPr eaLnBrk="1" hangingPunct="1"/>
            <a:r>
              <a:rPr lang="en-US" sz="3600" dirty="0" smtClean="0"/>
              <a:t>Today’s Theme:</a:t>
            </a:r>
            <a:br>
              <a:rPr lang="en-US" sz="3600" dirty="0" smtClean="0"/>
            </a:br>
            <a:r>
              <a:rPr lang="en-US" sz="3600" dirty="0" smtClean="0"/>
              <a:t>Whole-Part-Whole</a:t>
            </a:r>
          </a:p>
        </p:txBody>
      </p:sp>
      <p:sp>
        <p:nvSpPr>
          <p:cNvPr id="18434" name="Content Placeholder 2"/>
          <p:cNvSpPr>
            <a:spLocks noGrp="1"/>
          </p:cNvSpPr>
          <p:nvPr>
            <p:ph idx="1"/>
          </p:nvPr>
        </p:nvSpPr>
        <p:spPr/>
        <p:txBody>
          <a:bodyPr/>
          <a:lstStyle/>
          <a:p>
            <a:pPr marL="0" indent="0" eaLnBrk="1" hangingPunct="1">
              <a:buNone/>
            </a:pPr>
            <a:endPar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eaLnBrk="1" hangingPunct="1"/>
            <a:endPar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eaLnBrk="1" hangingPunct="1"/>
            <a:endPar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1295400"/>
            <a:ext cx="2758880" cy="26641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50172" y="3959500"/>
            <a:ext cx="2590800" cy="282330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48400" y="1179785"/>
            <a:ext cx="2474102" cy="2474102"/>
          </a:xfrm>
          <a:prstGeom prst="rect">
            <a:avLst/>
          </a:prstGeom>
        </p:spPr>
      </p:pic>
      <p:sp>
        <p:nvSpPr>
          <p:cNvPr id="10" name="Right Arrow 9"/>
          <p:cNvSpPr/>
          <p:nvPr/>
        </p:nvSpPr>
        <p:spPr>
          <a:xfrm flipH="1">
            <a:off x="3581400" y="1676400"/>
            <a:ext cx="1831428" cy="11430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rot="-8940000" flipH="1">
            <a:off x="1306550" y="4305826"/>
            <a:ext cx="1831428" cy="11430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rot="-13680000" flipH="1">
            <a:off x="6370126" y="4145304"/>
            <a:ext cx="1831428" cy="11430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1234122"/>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Under “It Says”</a:t>
            </a:r>
            <a:endParaRPr lang="en-US" dirty="0">
              <a:solidFill>
                <a:srgbClr val="FF0000"/>
              </a:solidFill>
            </a:endParaRPr>
          </a:p>
        </p:txBody>
      </p:sp>
      <p:sp>
        <p:nvSpPr>
          <p:cNvPr id="3" name="Content Placeholder 2"/>
          <p:cNvSpPr>
            <a:spLocks noGrp="1"/>
          </p:cNvSpPr>
          <p:nvPr>
            <p:ph idx="1"/>
          </p:nvPr>
        </p:nvSpPr>
        <p:spPr/>
        <p:txBody>
          <a:bodyPr/>
          <a:lstStyle/>
          <a:p>
            <a:r>
              <a:rPr lang="en-US" dirty="0" smtClean="0"/>
              <a:t>What do you see when you look at this image?</a:t>
            </a:r>
          </a:p>
          <a:p>
            <a:r>
              <a:rPr lang="en-US" dirty="0" smtClean="0"/>
              <a:t>Write notes about what you think the image says.</a:t>
            </a:r>
          </a:p>
          <a:p>
            <a:r>
              <a:rPr lang="en-US" dirty="0" smtClean="0"/>
              <a:t>Write what sticks out to you or resonates with you.</a:t>
            </a:r>
          </a:p>
          <a:p>
            <a:r>
              <a:rPr lang="en-US" dirty="0" smtClean="0"/>
              <a:t>Write what you think the photographer’s message might be.</a:t>
            </a:r>
          </a:p>
        </p:txBody>
      </p:sp>
      <p:pic>
        <p:nvPicPr>
          <p:cNvPr id="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3204967258"/>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endParaRPr lang="en-US" dirty="0" smtClean="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3000" y="189253"/>
            <a:ext cx="6172200" cy="6613071"/>
          </a:xfrm>
        </p:spPr>
      </p:pic>
    </p:spTree>
    <p:extLst>
      <p:ext uri="{BB962C8B-B14F-4D97-AF65-F5344CB8AC3E}">
        <p14:creationId xmlns:p14="http://schemas.microsoft.com/office/powerpoint/2010/main" val="2261393122"/>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Under “I Say”</a:t>
            </a:r>
            <a:endParaRPr lang="en-US" dirty="0">
              <a:solidFill>
                <a:srgbClr val="FF0000"/>
              </a:solidFill>
            </a:endParaRPr>
          </a:p>
        </p:txBody>
      </p:sp>
      <p:sp>
        <p:nvSpPr>
          <p:cNvPr id="3" name="Content Placeholder 2"/>
          <p:cNvSpPr>
            <a:spLocks noGrp="1"/>
          </p:cNvSpPr>
          <p:nvPr>
            <p:ph idx="1"/>
          </p:nvPr>
        </p:nvSpPr>
        <p:spPr/>
        <p:txBody>
          <a:bodyPr/>
          <a:lstStyle/>
          <a:p>
            <a:pPr>
              <a:buFont typeface="Wingdings" panose="05000000000000000000" pitchFamily="2" charset="2"/>
              <a:buChar char="v"/>
            </a:pPr>
            <a:r>
              <a:rPr lang="en-US" dirty="0" smtClean="0">
                <a:solidFill>
                  <a:srgbClr val="002060"/>
                </a:solidFill>
              </a:rPr>
              <a:t>Across from each bulleted “It Says” note</a:t>
            </a:r>
          </a:p>
          <a:p>
            <a:pPr lvl="1">
              <a:buFont typeface="Wingdings" panose="05000000000000000000" pitchFamily="2" charset="2"/>
              <a:buChar char="q"/>
            </a:pPr>
            <a:r>
              <a:rPr lang="en-US" dirty="0"/>
              <a:t> </a:t>
            </a:r>
            <a:r>
              <a:rPr lang="en-US" dirty="0" smtClean="0"/>
              <a:t>write a reaction</a:t>
            </a:r>
          </a:p>
          <a:p>
            <a:pPr lvl="1">
              <a:buFont typeface="Wingdings" panose="05000000000000000000" pitchFamily="2" charset="2"/>
              <a:buChar char="q"/>
            </a:pPr>
            <a:r>
              <a:rPr lang="en-US" dirty="0"/>
              <a:t> </a:t>
            </a:r>
            <a:r>
              <a:rPr lang="en-US" dirty="0" smtClean="0"/>
              <a:t>write a response</a:t>
            </a:r>
          </a:p>
          <a:p>
            <a:pPr lvl="1">
              <a:buFont typeface="Wingdings" panose="05000000000000000000" pitchFamily="2" charset="2"/>
              <a:buChar char="q"/>
            </a:pPr>
            <a:r>
              <a:rPr lang="en-US" dirty="0"/>
              <a:t> </a:t>
            </a:r>
            <a:r>
              <a:rPr lang="en-US" dirty="0" smtClean="0"/>
              <a:t>write comments</a:t>
            </a:r>
          </a:p>
          <a:p>
            <a:pPr lvl="1">
              <a:buFont typeface="Wingdings" panose="05000000000000000000" pitchFamily="2" charset="2"/>
              <a:buChar char="q"/>
            </a:pPr>
            <a:r>
              <a:rPr lang="en-US" dirty="0"/>
              <a:t> </a:t>
            </a:r>
            <a:r>
              <a:rPr lang="en-US" dirty="0" smtClean="0"/>
              <a:t>write questions</a:t>
            </a:r>
          </a:p>
          <a:p>
            <a:pPr lvl="1">
              <a:buFont typeface="Wingdings" panose="05000000000000000000" pitchFamily="2" charset="2"/>
              <a:buChar char="q"/>
            </a:pPr>
            <a:r>
              <a:rPr lang="en-US" dirty="0"/>
              <a:t> </a:t>
            </a:r>
            <a:r>
              <a:rPr lang="en-US" dirty="0" smtClean="0"/>
              <a:t>write agreements </a:t>
            </a:r>
          </a:p>
          <a:p>
            <a:pPr lvl="1">
              <a:buFont typeface="Wingdings" panose="05000000000000000000" pitchFamily="2" charset="2"/>
              <a:buChar char="q"/>
            </a:pPr>
            <a:r>
              <a:rPr lang="en-US" dirty="0"/>
              <a:t> </a:t>
            </a:r>
            <a:r>
              <a:rPr lang="en-US" dirty="0" smtClean="0"/>
              <a:t>write disagreements</a:t>
            </a:r>
            <a:endParaRPr lang="en-US" dirty="0"/>
          </a:p>
        </p:txBody>
      </p:sp>
      <p:pic>
        <p:nvPicPr>
          <p:cNvPr id="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2208293993"/>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endParaRPr lang="en-US" dirty="0" smtClean="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143000" y="189253"/>
            <a:ext cx="6172200" cy="6613071"/>
          </a:xfrm>
        </p:spPr>
      </p:pic>
    </p:spTree>
    <p:extLst>
      <p:ext uri="{BB962C8B-B14F-4D97-AF65-F5344CB8AC3E}">
        <p14:creationId xmlns:p14="http://schemas.microsoft.com/office/powerpoint/2010/main" val="377260183"/>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n-US" dirty="0" smtClean="0"/>
              <a:t>Remaining Strategies</a:t>
            </a:r>
          </a:p>
        </p:txBody>
      </p:sp>
      <p:pic>
        <p:nvPicPr>
          <p:cNvPr id="4915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2" name="Content Placeholder 1"/>
          <p:cNvSpPr>
            <a:spLocks noGrp="1"/>
          </p:cNvSpPr>
          <p:nvPr>
            <p:ph idx="1"/>
          </p:nvPr>
        </p:nvSpPr>
        <p:spPr/>
        <p:txBody>
          <a:bodyPr/>
          <a:lstStyle/>
          <a:p>
            <a:r>
              <a:rPr lang="en-US" dirty="0" smtClean="0"/>
              <a:t>Colleen: Text Rendering</a:t>
            </a:r>
          </a:p>
          <a:p>
            <a:r>
              <a:rPr lang="en-US" dirty="0" smtClean="0"/>
              <a:t>Terri: </a:t>
            </a:r>
            <a:r>
              <a:rPr lang="en-US" dirty="0" smtClean="0"/>
              <a:t>The</a:t>
            </a:r>
            <a:r>
              <a:rPr lang="en-US" dirty="0" smtClean="0"/>
              <a:t> </a:t>
            </a:r>
            <a:r>
              <a:rPr lang="en-US" dirty="0" smtClean="0"/>
              <a:t>Important Book</a:t>
            </a:r>
          </a:p>
          <a:p>
            <a:r>
              <a:rPr lang="en-US" dirty="0" smtClean="0"/>
              <a:t>Heather: The </a:t>
            </a:r>
            <a:r>
              <a:rPr lang="en-US" dirty="0" smtClean="0"/>
              <a:t>Gist</a:t>
            </a:r>
            <a:endParaRPr lang="en-US" dirty="0" smtClean="0"/>
          </a:p>
        </p:txBody>
      </p:sp>
    </p:spTree>
    <p:extLst>
      <p:ext uri="{BB962C8B-B14F-4D97-AF65-F5344CB8AC3E}">
        <p14:creationId xmlns:p14="http://schemas.microsoft.com/office/powerpoint/2010/main" val="3259296781"/>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530772" y="0"/>
            <a:ext cx="8229600" cy="1143000"/>
          </a:xfrm>
        </p:spPr>
        <p:txBody>
          <a:bodyPr/>
          <a:lstStyle/>
          <a:p>
            <a:pPr eaLnBrk="1" hangingPunct="1"/>
            <a:r>
              <a:rPr lang="en-US" sz="3600" dirty="0" smtClean="0"/>
              <a:t>How do we all support one another?</a:t>
            </a:r>
          </a:p>
        </p:txBody>
      </p:sp>
      <p:sp>
        <p:nvSpPr>
          <p:cNvPr id="18434" name="Content Placeholder 2"/>
          <p:cNvSpPr>
            <a:spLocks noGrp="1"/>
          </p:cNvSpPr>
          <p:nvPr>
            <p:ph idx="1"/>
          </p:nvPr>
        </p:nvSpPr>
        <p:spPr/>
        <p:txBody>
          <a:bodyPr/>
          <a:lstStyle/>
          <a:p>
            <a:pPr marL="0" indent="0" eaLnBrk="1" hangingPunct="1">
              <a:buNone/>
            </a:pPr>
            <a:endPar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eaLnBrk="1" hangingPunct="1"/>
            <a:endPar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a:p>
            <a:pPr eaLnBrk="1" hangingPunct="1"/>
            <a:endPar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51" y="1160986"/>
            <a:ext cx="2601058" cy="25117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39428" y="3915827"/>
            <a:ext cx="2401544" cy="2617068"/>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29400" y="1560785"/>
            <a:ext cx="1712102" cy="1712102"/>
          </a:xfrm>
          <a:prstGeom prst="rect">
            <a:avLst/>
          </a:prstGeom>
        </p:spPr>
      </p:pic>
      <p:sp>
        <p:nvSpPr>
          <p:cNvPr id="10" name="Right Arrow 9"/>
          <p:cNvSpPr/>
          <p:nvPr/>
        </p:nvSpPr>
        <p:spPr>
          <a:xfrm flipH="1">
            <a:off x="3581400" y="1676400"/>
            <a:ext cx="1831428" cy="11430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ight Arrow 14"/>
          <p:cNvSpPr/>
          <p:nvPr/>
        </p:nvSpPr>
        <p:spPr>
          <a:xfrm rot="-8940000" flipH="1">
            <a:off x="1306550" y="4305826"/>
            <a:ext cx="1831428" cy="11430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rot="-13680000" flipH="1">
            <a:off x="6370126" y="4145304"/>
            <a:ext cx="1831428" cy="11430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860407" y="3123276"/>
            <a:ext cx="2047564" cy="584775"/>
          </a:xfrm>
          <a:prstGeom prst="rect">
            <a:avLst/>
          </a:prstGeom>
          <a:noFill/>
        </p:spPr>
        <p:txBody>
          <a:bodyPr wrap="square" rtlCol="0">
            <a:spAutoFit/>
          </a:bodyPr>
          <a:lstStyle/>
          <a:p>
            <a:r>
              <a:rPr lang="en-US" sz="1600" dirty="0" smtClean="0"/>
              <a:t>A fantastic argumentative piece</a:t>
            </a:r>
            <a:endParaRPr lang="en-US" sz="1600" dirty="0"/>
          </a:p>
        </p:txBody>
      </p:sp>
      <p:sp>
        <p:nvSpPr>
          <p:cNvPr id="6" name="TextBox 5"/>
          <p:cNvSpPr txBox="1"/>
          <p:nvPr/>
        </p:nvSpPr>
        <p:spPr>
          <a:xfrm>
            <a:off x="5621618" y="5638800"/>
            <a:ext cx="1694251" cy="1077218"/>
          </a:xfrm>
          <a:prstGeom prst="rect">
            <a:avLst/>
          </a:prstGeom>
          <a:noFill/>
        </p:spPr>
        <p:txBody>
          <a:bodyPr wrap="square" rtlCol="0">
            <a:spAutoFit/>
          </a:bodyPr>
          <a:lstStyle/>
          <a:p>
            <a:r>
              <a:rPr lang="en-US" sz="1600" dirty="0" smtClean="0"/>
              <a:t>Relies on skills developed in mini units in ELA classrooms</a:t>
            </a:r>
            <a:endParaRPr lang="en-US" sz="1600" dirty="0"/>
          </a:p>
        </p:txBody>
      </p:sp>
      <p:sp>
        <p:nvSpPr>
          <p:cNvPr id="7" name="TextBox 6"/>
          <p:cNvSpPr txBox="1"/>
          <p:nvPr/>
        </p:nvSpPr>
        <p:spPr>
          <a:xfrm>
            <a:off x="5486400" y="879901"/>
            <a:ext cx="2484100" cy="830997"/>
          </a:xfrm>
          <a:prstGeom prst="rect">
            <a:avLst/>
          </a:prstGeom>
          <a:noFill/>
        </p:spPr>
        <p:txBody>
          <a:bodyPr wrap="square" rtlCol="0">
            <a:spAutoFit/>
          </a:bodyPr>
          <a:lstStyle/>
          <a:p>
            <a:r>
              <a:rPr lang="en-US" sz="1600" dirty="0" smtClean="0"/>
              <a:t>And further practiced in reading/writing activities in all content areas</a:t>
            </a:r>
            <a:endParaRPr lang="en-US" sz="1600" dirty="0"/>
          </a:p>
        </p:txBody>
      </p:sp>
    </p:spTree>
    <p:extLst>
      <p:ext uri="{BB962C8B-B14F-4D97-AF65-F5344CB8AC3E}">
        <p14:creationId xmlns:p14="http://schemas.microsoft.com/office/powerpoint/2010/main" val="2367917859"/>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endParaRPr lang="en-US" dirty="0" smtClean="0"/>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graphicFrame>
        <p:nvGraphicFramePr>
          <p:cNvPr id="5" name="Content Placeholder 4"/>
          <p:cNvGraphicFramePr>
            <a:graphicFrameLocks noGrp="1"/>
          </p:cNvGraphicFramePr>
          <p:nvPr>
            <p:ph idx="1"/>
            <p:extLst>
              <p:ext uri="{D42A27DB-BD31-4B8C-83A1-F6EECF244321}">
                <p14:modId xmlns:p14="http://schemas.microsoft.com/office/powerpoint/2010/main" val="883294404"/>
              </p:ext>
            </p:extLst>
          </p:nvPr>
        </p:nvGraphicFramePr>
        <p:xfrm>
          <a:off x="533400" y="213740"/>
          <a:ext cx="8229602" cy="4406655"/>
        </p:xfrm>
        <a:graphic>
          <a:graphicData uri="http://schemas.openxmlformats.org/drawingml/2006/table">
            <a:tbl>
              <a:tblPr firstRow="1" firstCol="1" bandRow="1"/>
              <a:tblGrid>
                <a:gridCol w="962800"/>
                <a:gridCol w="1357691"/>
                <a:gridCol w="1404508"/>
                <a:gridCol w="1129713"/>
                <a:gridCol w="1129713"/>
                <a:gridCol w="2245177"/>
              </a:tblGrid>
              <a:tr h="835760">
                <a:tc gridSpan="6">
                  <a:txBody>
                    <a:bodyPr/>
                    <a:lstStyle/>
                    <a:p>
                      <a:pPr marL="0" marR="0" algn="ctr">
                        <a:lnSpc>
                          <a:spcPct val="115000"/>
                        </a:lnSpc>
                        <a:spcBef>
                          <a:spcPts val="0"/>
                        </a:spcBef>
                        <a:spcAft>
                          <a:spcPts val="0"/>
                        </a:spcAft>
                      </a:pPr>
                      <a:r>
                        <a:rPr lang="en-US" sz="2400" dirty="0" smtClean="0">
                          <a:solidFill>
                            <a:srgbClr val="000000"/>
                          </a:solidFill>
                          <a:effectLst/>
                          <a:latin typeface="Arial"/>
                          <a:ea typeface="Arial"/>
                        </a:rPr>
                        <a:t>How</a:t>
                      </a:r>
                      <a:r>
                        <a:rPr lang="en-US" sz="2400" baseline="0" dirty="0" smtClean="0">
                          <a:solidFill>
                            <a:srgbClr val="000000"/>
                          </a:solidFill>
                          <a:effectLst/>
                          <a:latin typeface="Arial"/>
                          <a:ea typeface="Arial"/>
                        </a:rPr>
                        <a:t> do Teachers Across the Curriculum Work Together?</a:t>
                      </a:r>
                      <a:endParaRPr lang="en-US" sz="240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hMerge="1">
                  <a:txBody>
                    <a:bodyPr/>
                    <a:lstStyle/>
                    <a:p>
                      <a:endParaRPr lang="en-US"/>
                    </a:p>
                  </a:txBody>
                  <a:tcPr/>
                </a:tc>
                <a:tc hMerge="1">
                  <a:txBody>
                    <a:bodyPr/>
                    <a:lstStyle/>
                    <a:p>
                      <a:pPr marL="0" marR="0" algn="ctr">
                        <a:lnSpc>
                          <a:spcPct val="115000"/>
                        </a:lnSpc>
                        <a:spcBef>
                          <a:spcPts val="0"/>
                        </a:spcBef>
                        <a:spcAft>
                          <a:spcPts val="0"/>
                        </a:spcAft>
                      </a:pP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r h="1007900">
                <a:tc gridSpan="2">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TEXT SET</a:t>
                      </a:r>
                      <a:endParaRPr lang="en-US" sz="160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hMerge="1">
                  <a:txBody>
                    <a:bodyPr/>
                    <a:lstStyle/>
                    <a:p>
                      <a:endParaRPr lang="en-US"/>
                    </a:p>
                  </a:txBody>
                  <a:tcPr/>
                </a:tc>
                <a:tc>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RESPONSE TO READINGS</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gridSpan="2">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ARGUMENTATIVE ELEMENTS AND MOVES</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hMerge="1">
                  <a:txBody>
                    <a:bodyPr/>
                    <a:lstStyle/>
                    <a:p>
                      <a:endParaRPr lang="en-US"/>
                    </a:p>
                  </a:txBody>
                  <a:tcPr/>
                </a:tc>
                <a:tc>
                  <a:txBody>
                    <a:bodyPr/>
                    <a:lstStyle/>
                    <a:p>
                      <a:pPr marL="0" marR="0" algn="ctr">
                        <a:lnSpc>
                          <a:spcPct val="115000"/>
                        </a:lnSpc>
                        <a:spcBef>
                          <a:spcPts val="0"/>
                        </a:spcBef>
                        <a:spcAft>
                          <a:spcPts val="0"/>
                        </a:spcAft>
                      </a:pPr>
                      <a:r>
                        <a:rPr lang="en-US" sz="1600" b="1" dirty="0">
                          <a:solidFill>
                            <a:srgbClr val="000000"/>
                          </a:solidFill>
                          <a:effectLst/>
                          <a:latin typeface="Calibri"/>
                          <a:ea typeface="Arial"/>
                        </a:rPr>
                        <a:t>WRITING AN ARGUMENT</a:t>
                      </a:r>
                      <a:endParaRPr lang="en-US" sz="160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r h="2562995">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Texts: Genre</a:t>
                      </a:r>
                      <a:endParaRPr lang="en-US" sz="1600" baseline="0" dirty="0">
                        <a:solidFill>
                          <a:srgbClr val="000000"/>
                        </a:solidFill>
                        <a:effectLst/>
                        <a:latin typeface="Arial"/>
                        <a:ea typeface="Arial"/>
                      </a:endParaRPr>
                    </a:p>
                  </a:txBody>
                  <a:tcPr marL="64127" marR="64127" marT="0" marB="0">
                    <a:lnL w="571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Close reading strategies</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 </a:t>
                      </a:r>
                      <a:endParaRPr lang="en-US" sz="16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Writing &amp; talking to develop knowledge on topic or issue</a:t>
                      </a:r>
                      <a:endParaRPr lang="en-US" sz="16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33"/>
                    </a:solidFill>
                  </a:tcPr>
                </a:tc>
                <a:tc>
                  <a:txBody>
                    <a:bodyPr/>
                    <a:lstStyle/>
                    <a:p>
                      <a:pPr marL="0" marR="0">
                        <a:lnSpc>
                          <a:spcPct val="115000"/>
                        </a:lnSpc>
                        <a:spcBef>
                          <a:spcPts val="0"/>
                        </a:spcBef>
                        <a:spcAft>
                          <a:spcPts val="0"/>
                        </a:spcAft>
                      </a:pPr>
                      <a:r>
                        <a:rPr lang="en-US" sz="1200" b="1" baseline="0" dirty="0">
                          <a:solidFill>
                            <a:srgbClr val="000000"/>
                          </a:solidFill>
                          <a:effectLst/>
                          <a:latin typeface="Calibri"/>
                          <a:ea typeface="Arial"/>
                        </a:rPr>
                        <a:t>Argumentative Elements </a:t>
                      </a:r>
                      <a:endParaRPr lang="en-US" sz="12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 Use of sources </a:t>
                      </a:r>
                      <a:endParaRPr lang="en-US" sz="1600" baseline="0" dirty="0">
                        <a:solidFill>
                          <a:srgbClr val="000000"/>
                        </a:solidFill>
                        <a:effectLst/>
                        <a:latin typeface="Arial"/>
                        <a:ea typeface="Arial"/>
                      </a:endParaRPr>
                    </a:p>
                  </a:txBody>
                  <a:tcPr marL="64127" marR="64127" marT="0" marB="0">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33CC33"/>
                    </a:solidFill>
                  </a:tcPr>
                </a:tc>
                <a:tc>
                  <a:txBody>
                    <a:bodyPr/>
                    <a:lstStyle/>
                    <a:p>
                      <a:pPr marL="0" marR="0">
                        <a:lnSpc>
                          <a:spcPct val="115000"/>
                        </a:lnSpc>
                        <a:spcBef>
                          <a:spcPts val="0"/>
                        </a:spcBef>
                        <a:spcAft>
                          <a:spcPts val="0"/>
                        </a:spcAft>
                      </a:pPr>
                      <a:r>
                        <a:rPr lang="en-US" sz="1600" b="1" baseline="0" dirty="0">
                          <a:solidFill>
                            <a:srgbClr val="000000"/>
                          </a:solidFill>
                          <a:effectLst/>
                          <a:latin typeface="Calibri"/>
                          <a:ea typeface="Arial"/>
                        </a:rPr>
                        <a:t>Product </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Draft, Feedback, and Revise</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Reflect </a:t>
                      </a:r>
                      <a:endParaRPr lang="en-US" sz="1600" baseline="0" dirty="0">
                        <a:solidFill>
                          <a:srgbClr val="000000"/>
                        </a:solidFill>
                        <a:effectLst/>
                        <a:latin typeface="Arial"/>
                        <a:ea typeface="Arial"/>
                      </a:endParaRPr>
                    </a:p>
                    <a:p>
                      <a:pPr marL="0" marR="0">
                        <a:lnSpc>
                          <a:spcPct val="115000"/>
                        </a:lnSpc>
                        <a:spcBef>
                          <a:spcPts val="0"/>
                        </a:spcBef>
                        <a:spcAft>
                          <a:spcPts val="0"/>
                        </a:spcAft>
                      </a:pPr>
                      <a:r>
                        <a:rPr lang="en-US" sz="1600" b="1" baseline="0" dirty="0">
                          <a:solidFill>
                            <a:srgbClr val="000000"/>
                          </a:solidFill>
                          <a:effectLst/>
                          <a:latin typeface="Calibri"/>
                          <a:ea typeface="Arial"/>
                        </a:rPr>
                        <a:t> </a:t>
                      </a:r>
                      <a:endParaRPr lang="en-US" sz="1600" baseline="0" dirty="0">
                        <a:solidFill>
                          <a:srgbClr val="000000"/>
                        </a:solidFill>
                        <a:effectLst/>
                        <a:latin typeface="Arial"/>
                        <a:ea typeface="Arial"/>
                      </a:endParaRPr>
                    </a:p>
                  </a:txBody>
                  <a:tcPr marL="64127" marR="64127" marT="0" marB="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r>
            </a:tbl>
          </a:graphicData>
        </a:graphic>
      </p:graphicFrame>
      <p:sp>
        <p:nvSpPr>
          <p:cNvPr id="2" name="Up Arrow 1"/>
          <p:cNvSpPr/>
          <p:nvPr/>
        </p:nvSpPr>
        <p:spPr>
          <a:xfrm>
            <a:off x="1877786" y="4800600"/>
            <a:ext cx="533400" cy="1676400"/>
          </a:xfrm>
          <a:prstGeom prst="up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7" name="Up Arrow 6"/>
          <p:cNvSpPr/>
          <p:nvPr/>
        </p:nvSpPr>
        <p:spPr>
          <a:xfrm>
            <a:off x="3276600" y="4811486"/>
            <a:ext cx="533400" cy="1676400"/>
          </a:xfrm>
          <a:prstGeom prst="up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9" name="Up Arrow 8"/>
          <p:cNvSpPr/>
          <p:nvPr/>
        </p:nvSpPr>
        <p:spPr>
          <a:xfrm>
            <a:off x="4572000" y="4833258"/>
            <a:ext cx="533400" cy="1676400"/>
          </a:xfrm>
          <a:prstGeom prst="up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0" name="Up Arrow 9"/>
          <p:cNvSpPr/>
          <p:nvPr/>
        </p:nvSpPr>
        <p:spPr>
          <a:xfrm>
            <a:off x="5791200" y="4811486"/>
            <a:ext cx="533400" cy="1676400"/>
          </a:xfrm>
          <a:prstGeom prst="up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8039575"/>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n-US" dirty="0" smtClean="0"/>
              <a:t>Debrief</a:t>
            </a:r>
          </a:p>
        </p:txBody>
      </p:sp>
      <p:pic>
        <p:nvPicPr>
          <p:cNvPr id="4915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2" name="Content Placeholder 1"/>
          <p:cNvSpPr>
            <a:spLocks noGrp="1"/>
          </p:cNvSpPr>
          <p:nvPr>
            <p:ph idx="1"/>
          </p:nvPr>
        </p:nvSpPr>
        <p:spPr/>
        <p:txBody>
          <a:bodyPr/>
          <a:lstStyle/>
          <a:p>
            <a:r>
              <a:rPr lang="en-US" dirty="0" smtClean="0"/>
              <a:t>Content Area Teachers: Heather</a:t>
            </a:r>
          </a:p>
          <a:p>
            <a:endParaRPr lang="en-US" dirty="0"/>
          </a:p>
          <a:p>
            <a:r>
              <a:rPr lang="en-US" dirty="0" smtClean="0"/>
              <a:t>ELA Teachers: Colleen/Terri</a:t>
            </a:r>
            <a:endParaRPr lang="en-US" dirty="0"/>
          </a:p>
        </p:txBody>
      </p:sp>
    </p:spTree>
    <p:extLst>
      <p:ext uri="{BB962C8B-B14F-4D97-AF65-F5344CB8AC3E}">
        <p14:creationId xmlns:p14="http://schemas.microsoft.com/office/powerpoint/2010/main" val="3289805221"/>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         Planning Time</a:t>
            </a:r>
          </a:p>
        </p:txBody>
      </p:sp>
      <p:sp>
        <p:nvSpPr>
          <p:cNvPr id="22530" name="Content Placeholder 2"/>
          <p:cNvSpPr>
            <a:spLocks noGrp="1"/>
          </p:cNvSpPr>
          <p:nvPr>
            <p:ph idx="1"/>
          </p:nvPr>
        </p:nvSpPr>
        <p:spPr/>
        <p:txBody>
          <a:bodyPr/>
          <a:lstStyle/>
          <a:p>
            <a:pPr lvl="1" eaLnBrk="1" hangingPunct="1">
              <a:buFont typeface="Wingdings" pitchFamily="2" charset="2"/>
              <a:buChar char="§"/>
            </a:pPr>
            <a:endParaRPr lang="en-US" dirty="0" smtClean="0"/>
          </a:p>
          <a:p>
            <a:pPr lvl="1" eaLnBrk="1" hangingPunct="1">
              <a:buFont typeface="Wingdings" pitchFamily="2" charset="2"/>
              <a:buChar char="§"/>
            </a:pPr>
            <a:endParaRPr lang="en-US" dirty="0" smtClean="0"/>
          </a:p>
          <a:p>
            <a:pPr lvl="1" eaLnBrk="1" hangingPunct="1">
              <a:buFont typeface="Wingdings" pitchFamily="2" charset="2"/>
              <a:buChar char="§"/>
            </a:pPr>
            <a:r>
              <a:rPr lang="en-US" dirty="0" smtClean="0"/>
              <a:t>Discuss when you’re doing your next mini unit</a:t>
            </a:r>
          </a:p>
          <a:p>
            <a:pPr lvl="1" eaLnBrk="1" hangingPunct="1">
              <a:buFont typeface="Wingdings" pitchFamily="2" charset="2"/>
              <a:buChar char="§"/>
            </a:pPr>
            <a:r>
              <a:rPr lang="en-US" dirty="0" smtClean="0"/>
              <a:t>Ask your coach for assistance</a:t>
            </a:r>
          </a:p>
          <a:p>
            <a:pPr lvl="2" eaLnBrk="1" hangingPunct="1">
              <a:buFont typeface="Wingdings" pitchFamily="2" charset="2"/>
              <a:buChar char="§"/>
            </a:pPr>
            <a:r>
              <a:rPr lang="en-US" dirty="0" smtClean="0"/>
              <a:t>Do you want a demonstration lesson in your room?</a:t>
            </a:r>
          </a:p>
          <a:p>
            <a:pPr lvl="2" eaLnBrk="1" hangingPunct="1">
              <a:buFont typeface="Wingdings" pitchFamily="2" charset="2"/>
              <a:buChar char="§"/>
            </a:pPr>
            <a:r>
              <a:rPr lang="en-US" dirty="0" smtClean="0"/>
              <a:t>Do you need materials, text sets, etc.?</a:t>
            </a:r>
          </a:p>
          <a:p>
            <a:pPr lvl="2" eaLnBrk="1" hangingPunct="1">
              <a:buFont typeface="Wingdings" pitchFamily="2" charset="2"/>
              <a:buChar char="§"/>
            </a:pPr>
            <a:r>
              <a:rPr lang="en-US" dirty="0" smtClean="0"/>
              <a:t>Do you want a planning meeting?</a:t>
            </a:r>
            <a:endParaRPr lang="en-US" dirty="0"/>
          </a:p>
          <a:p>
            <a:pPr lvl="1" eaLnBrk="1" hangingPunct="1">
              <a:buFont typeface="Wingdings" pitchFamily="2" charset="2"/>
              <a:buChar char="§"/>
            </a:pPr>
            <a:r>
              <a:rPr lang="en-US" dirty="0" smtClean="0"/>
              <a:t>Discuss how you might like to share your student work</a:t>
            </a:r>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000" y="228600"/>
            <a:ext cx="2267502" cy="2257424"/>
          </a:xfrm>
          <a:prstGeom prst="rect">
            <a:avLst/>
          </a:prstGeom>
        </p:spPr>
      </p:pic>
    </p:spTree>
    <p:extLst>
      <p:ext uri="{BB962C8B-B14F-4D97-AF65-F5344CB8AC3E}">
        <p14:creationId xmlns:p14="http://schemas.microsoft.com/office/powerpoint/2010/main" val="137918287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n-US" dirty="0" smtClean="0"/>
              <a:t>Closure: 3, 2, 1</a:t>
            </a:r>
          </a:p>
        </p:txBody>
      </p:sp>
      <p:pic>
        <p:nvPicPr>
          <p:cNvPr id="4915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2" name="Content Placeholder 1"/>
          <p:cNvSpPr>
            <a:spLocks noGrp="1"/>
          </p:cNvSpPr>
          <p:nvPr>
            <p:ph idx="1"/>
          </p:nvPr>
        </p:nvSpPr>
        <p:spPr/>
        <p:txBody>
          <a:bodyPr/>
          <a:lstStyle/>
          <a:p>
            <a:pPr marL="0" indent="0">
              <a:buNone/>
            </a:pPr>
            <a:r>
              <a:rPr lang="en-US" dirty="0" smtClean="0"/>
              <a:t>3 Things I learned today…</a:t>
            </a:r>
          </a:p>
          <a:p>
            <a:pPr marL="0" indent="0">
              <a:buNone/>
            </a:pPr>
            <a:endParaRPr lang="en-US" dirty="0"/>
          </a:p>
          <a:p>
            <a:pPr marL="0" indent="0">
              <a:buNone/>
            </a:pPr>
            <a:r>
              <a:rPr lang="en-US" dirty="0" smtClean="0"/>
              <a:t>2 Things I will try in my classroom…</a:t>
            </a:r>
          </a:p>
          <a:p>
            <a:pPr marL="0" indent="0">
              <a:buNone/>
            </a:pPr>
            <a:endParaRPr lang="en-US" dirty="0"/>
          </a:p>
          <a:p>
            <a:pPr marL="0" indent="0">
              <a:buNone/>
            </a:pPr>
            <a:r>
              <a:rPr lang="en-US" dirty="0" smtClean="0"/>
              <a:t>1 Question I still have…</a:t>
            </a:r>
            <a:endParaRPr lang="en-US" dirty="0"/>
          </a:p>
        </p:txBody>
      </p:sp>
    </p:spTree>
    <p:extLst>
      <p:ext uri="{BB962C8B-B14F-4D97-AF65-F5344CB8AC3E}">
        <p14:creationId xmlns:p14="http://schemas.microsoft.com/office/powerpoint/2010/main" val="343245700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p:txBody>
          <a:bodyPr/>
          <a:lstStyle/>
          <a:p>
            <a:pPr eaLnBrk="1" hangingPunct="1"/>
            <a:r>
              <a:rPr lang="en-US" dirty="0" smtClean="0"/>
              <a:t>Morning Goals</a:t>
            </a:r>
          </a:p>
        </p:txBody>
      </p:sp>
      <p:sp>
        <p:nvSpPr>
          <p:cNvPr id="18434" name="Content Placeholder 2"/>
          <p:cNvSpPr>
            <a:spLocks noGrp="1"/>
          </p:cNvSpPr>
          <p:nvPr>
            <p:ph idx="1"/>
          </p:nvPr>
        </p:nvSpPr>
        <p:spPr>
          <a:xfrm>
            <a:off x="457200" y="1323748"/>
            <a:ext cx="8229600" cy="4525963"/>
          </a:xfrm>
        </p:spPr>
        <p:txBody>
          <a:bodyPr/>
          <a:lstStyle/>
          <a:p>
            <a:pPr eaLnBrk="1" hangingPunct="1">
              <a:buFont typeface="Arial" charset="0"/>
              <a:buNone/>
            </a:pPr>
            <a:r>
              <a:rPr lang="en-US" dirty="0" smtClean="0"/>
              <a:t>We will. . .</a:t>
            </a:r>
          </a:p>
          <a:p>
            <a:pPr eaLnBrk="1" hangingPunct="1">
              <a:buFont typeface="Arial" charset="0"/>
              <a:buNone/>
            </a:pPr>
            <a:endParaRPr lang="en-US" dirty="0" smtClean="0"/>
          </a:p>
          <a:p>
            <a:pPr eaLnBrk="1" hangingPunct="1"/>
            <a:r>
              <a:rPr lang="en-US" dirty="0" smtClean="0"/>
              <a:t>Recall grant goals and expectations for the year</a:t>
            </a:r>
          </a:p>
          <a:p>
            <a:pPr eaLnBrk="1" hangingPunct="1"/>
            <a:r>
              <a:rPr lang="en-US" dirty="0" smtClean="0"/>
              <a:t>Examine the role of mini units</a:t>
            </a:r>
          </a:p>
          <a:p>
            <a:pPr eaLnBrk="1" hangingPunct="1"/>
            <a:r>
              <a:rPr lang="en-US" dirty="0" smtClean="0"/>
              <a:t>Analyze student writing</a:t>
            </a:r>
          </a:p>
          <a:p>
            <a:pPr eaLnBrk="1" hangingPunct="1"/>
            <a:r>
              <a:rPr lang="en-US" dirty="0" smtClean="0"/>
              <a:t>Plan for the next month</a:t>
            </a:r>
          </a:p>
          <a:p>
            <a:pPr marL="0" indent="0" eaLnBrk="1" hangingPunct="1">
              <a:buNone/>
            </a:pPr>
            <a:endParaRPr lang="en-US" dirty="0" smtClean="0"/>
          </a:p>
          <a:p>
            <a:pPr eaLnBrk="1" hangingPunct="1"/>
            <a:endParaRPr lang="en-US" dirty="0" smtClean="0"/>
          </a:p>
          <a:p>
            <a:pPr eaLnBrk="1" hangingPunct="1"/>
            <a:endParaRPr lang="en-US" dirty="0" smtClean="0"/>
          </a:p>
        </p:txBody>
      </p:sp>
      <p:pic>
        <p:nvPicPr>
          <p:cNvPr id="18435"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t>Purpose and Non-Purpose</a:t>
            </a:r>
          </a:p>
        </p:txBody>
      </p:sp>
      <p:sp>
        <p:nvSpPr>
          <p:cNvPr id="20482" name="Content Placeholder 2"/>
          <p:cNvSpPr>
            <a:spLocks noGrp="1"/>
          </p:cNvSpPr>
          <p:nvPr>
            <p:ph idx="1"/>
          </p:nvPr>
        </p:nvSpPr>
        <p:spPr/>
        <p:txBody>
          <a:bodyPr/>
          <a:lstStyle/>
          <a:p>
            <a:pPr eaLnBrk="1" hangingPunct="1">
              <a:buFont typeface="Arial" charset="0"/>
              <a:buNone/>
            </a:pPr>
            <a:r>
              <a:rPr lang="en-US" b="1" dirty="0" smtClean="0"/>
              <a:t>Purpose: </a:t>
            </a:r>
            <a:r>
              <a:rPr lang="en-US" dirty="0" smtClean="0"/>
              <a:t>to </a:t>
            </a:r>
            <a:r>
              <a:rPr lang="en-US" dirty="0" smtClean="0"/>
              <a:t>analyze where we are right now in relationship to our goals</a:t>
            </a:r>
            <a:endParaRPr lang="en-US" b="1" dirty="0" smtClean="0"/>
          </a:p>
          <a:p>
            <a:pPr eaLnBrk="1" hangingPunct="1">
              <a:buFont typeface="Arial" charset="0"/>
              <a:buNone/>
            </a:pPr>
            <a:endParaRPr lang="en-US" dirty="0" smtClean="0"/>
          </a:p>
          <a:p>
            <a:pPr eaLnBrk="1" hangingPunct="1">
              <a:buFont typeface="Arial" charset="0"/>
              <a:buNone/>
            </a:pPr>
            <a:r>
              <a:rPr lang="en-US" b="1" dirty="0" smtClean="0"/>
              <a:t>Non-Purpose: </a:t>
            </a:r>
            <a:r>
              <a:rPr lang="en-US" dirty="0" smtClean="0"/>
              <a:t>to criticize/judge </a:t>
            </a:r>
            <a:r>
              <a:rPr lang="en-US" dirty="0" smtClean="0"/>
              <a:t>instruction; to feel overwhelmed</a:t>
            </a:r>
            <a:endParaRPr lang="en-US" dirty="0" smtClean="0"/>
          </a:p>
        </p:txBody>
      </p:sp>
      <p:pic>
        <p:nvPicPr>
          <p:cNvPr id="20483"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dirty="0" smtClean="0"/>
              <a:t>Morning Agenda</a:t>
            </a:r>
          </a:p>
        </p:txBody>
      </p:sp>
      <p:sp>
        <p:nvSpPr>
          <p:cNvPr id="22530" name="Content Placeholder 2"/>
          <p:cNvSpPr>
            <a:spLocks noGrp="1"/>
          </p:cNvSpPr>
          <p:nvPr>
            <p:ph idx="1"/>
          </p:nvPr>
        </p:nvSpPr>
        <p:spPr/>
        <p:txBody>
          <a:bodyPr/>
          <a:lstStyle/>
          <a:p>
            <a:pPr marL="0" indent="0" eaLnBrk="1" hangingPunct="1">
              <a:buNone/>
            </a:pPr>
            <a:r>
              <a:rPr lang="en-US" dirty="0" smtClean="0"/>
              <a:t>In order to meet our morning goals, we will…</a:t>
            </a:r>
          </a:p>
          <a:p>
            <a:pPr marL="0" indent="0" eaLnBrk="1" hangingPunct="1">
              <a:buNone/>
            </a:pPr>
            <a:endParaRPr lang="en-US" dirty="0" smtClean="0"/>
          </a:p>
          <a:p>
            <a:pPr eaLnBrk="1" hangingPunct="1">
              <a:buFont typeface="Wingdings" pitchFamily="2" charset="2"/>
              <a:buChar char="§"/>
            </a:pPr>
            <a:r>
              <a:rPr lang="en-US" dirty="0" smtClean="0"/>
              <a:t>Engage in a </a:t>
            </a:r>
            <a:r>
              <a:rPr lang="en-US" dirty="0" err="1" smtClean="0"/>
              <a:t>teambuilder</a:t>
            </a:r>
            <a:endParaRPr lang="en-US" dirty="0" smtClean="0"/>
          </a:p>
          <a:p>
            <a:pPr eaLnBrk="1" hangingPunct="1">
              <a:buFont typeface="Wingdings" pitchFamily="2" charset="2"/>
              <a:buChar char="§"/>
            </a:pPr>
            <a:r>
              <a:rPr lang="en-US" dirty="0" smtClean="0"/>
              <a:t>Review this year’s expectations</a:t>
            </a:r>
          </a:p>
          <a:p>
            <a:pPr eaLnBrk="1" hangingPunct="1">
              <a:buFont typeface="Wingdings" pitchFamily="2" charset="2"/>
              <a:buChar char="§"/>
            </a:pPr>
            <a:r>
              <a:rPr lang="en-US" dirty="0" smtClean="0"/>
              <a:t>Use protocols to examine student work</a:t>
            </a:r>
          </a:p>
          <a:p>
            <a:pPr eaLnBrk="1" hangingPunct="1">
              <a:buFont typeface="Wingdings" pitchFamily="2" charset="2"/>
              <a:buChar char="§"/>
            </a:pPr>
            <a:r>
              <a:rPr lang="en-US" dirty="0" smtClean="0"/>
              <a:t>Work in building teams to plan the next month</a:t>
            </a:r>
          </a:p>
          <a:p>
            <a:pPr eaLnBrk="1" hangingPunct="1">
              <a:buFont typeface="Wingdings" pitchFamily="2" charset="2"/>
              <a:buChar char="§"/>
            </a:pPr>
            <a:endParaRPr lang="en-US" dirty="0" smtClean="0"/>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828591" y="1511559"/>
            <a:ext cx="3442997" cy="3416320"/>
          </a:xfrm>
          <a:prstGeom prst="rect">
            <a:avLst/>
          </a:prstGeom>
          <a:noFill/>
        </p:spPr>
        <p:txBody>
          <a:bodyPr wrap="square" rtlCol="0">
            <a:spAutoFit/>
          </a:bodyPr>
          <a:lstStyle/>
          <a:p>
            <a:r>
              <a:rPr lang="en-US" sz="7200" dirty="0" smtClean="0">
                <a:latin typeface="Bodoni MT Black" panose="02070A03080606020203" pitchFamily="18" charset="0"/>
              </a:rPr>
              <a:t>Did</a:t>
            </a:r>
            <a:br>
              <a:rPr lang="en-US" sz="7200" dirty="0" smtClean="0">
                <a:latin typeface="Bodoni MT Black" panose="02070A03080606020203" pitchFamily="18" charset="0"/>
              </a:rPr>
            </a:br>
            <a:r>
              <a:rPr lang="en-US" sz="7200" dirty="0" smtClean="0">
                <a:latin typeface="Bodoni MT Black" panose="02070A03080606020203" pitchFamily="18" charset="0"/>
              </a:rPr>
              <a:t>you</a:t>
            </a:r>
            <a:br>
              <a:rPr lang="en-US" sz="7200" dirty="0" smtClean="0">
                <a:latin typeface="Bodoni MT Black" panose="02070A03080606020203" pitchFamily="18" charset="0"/>
              </a:rPr>
            </a:br>
            <a:r>
              <a:rPr lang="en-US" sz="7200" dirty="0" smtClean="0">
                <a:latin typeface="Bodoni MT Black" panose="02070A03080606020203" pitchFamily="18" charset="0"/>
              </a:rPr>
              <a:t>know?</a:t>
            </a:r>
          </a:p>
        </p:txBody>
      </p:sp>
      <p:pic>
        <p:nvPicPr>
          <p:cNvPr id="3" name="Picture 2"/>
          <p:cNvPicPr>
            <a:picLocks noChangeAspect="1"/>
          </p:cNvPicPr>
          <p:nvPr/>
        </p:nvPicPr>
        <p:blipFill>
          <a:blip r:embed="rId3"/>
          <a:stretch>
            <a:fillRect/>
          </a:stretch>
        </p:blipFill>
        <p:spPr>
          <a:xfrm>
            <a:off x="1738920" y="1580305"/>
            <a:ext cx="2510681" cy="3347575"/>
          </a:xfrm>
          <a:prstGeom prst="rect">
            <a:avLst/>
          </a:prstGeom>
        </p:spPr>
      </p:pic>
    </p:spTree>
    <p:extLst>
      <p:ext uri="{BB962C8B-B14F-4D97-AF65-F5344CB8AC3E}">
        <p14:creationId xmlns:p14="http://schemas.microsoft.com/office/powerpoint/2010/main" val="201440287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a:xfrm>
            <a:off x="533400" y="76200"/>
            <a:ext cx="8229600" cy="1143000"/>
          </a:xfrm>
        </p:spPr>
        <p:txBody>
          <a:bodyPr/>
          <a:lstStyle/>
          <a:p>
            <a:pPr eaLnBrk="1" hangingPunct="1"/>
            <a:r>
              <a:rPr lang="en-US" dirty="0" smtClean="0"/>
              <a:t>This year’s expectations</a:t>
            </a:r>
          </a:p>
        </p:txBody>
      </p:sp>
      <p:sp>
        <p:nvSpPr>
          <p:cNvPr id="22530" name="Content Placeholder 2"/>
          <p:cNvSpPr>
            <a:spLocks noGrp="1"/>
          </p:cNvSpPr>
          <p:nvPr>
            <p:ph idx="1"/>
          </p:nvPr>
        </p:nvSpPr>
        <p:spPr>
          <a:xfrm>
            <a:off x="381000" y="1312862"/>
            <a:ext cx="8229600" cy="4525963"/>
          </a:xfrm>
        </p:spPr>
        <p:txBody>
          <a:bodyPr/>
          <a:lstStyle/>
          <a:p>
            <a:pPr lvl="0"/>
            <a:r>
              <a:rPr lang="en-US" dirty="0"/>
              <a:t>Students read and write arguments </a:t>
            </a:r>
            <a:r>
              <a:rPr lang="en-US" i="1" dirty="0"/>
              <a:t>daily</a:t>
            </a:r>
            <a:endParaRPr lang="en-US" dirty="0"/>
          </a:p>
          <a:p>
            <a:pPr lvl="0"/>
            <a:r>
              <a:rPr lang="en-US" dirty="0"/>
              <a:t>Students write, revise, and edit shorter arguments </a:t>
            </a:r>
            <a:r>
              <a:rPr lang="en-US" i="1" dirty="0"/>
              <a:t>frequently</a:t>
            </a:r>
            <a:endParaRPr lang="en-US" dirty="0"/>
          </a:p>
          <a:p>
            <a:pPr lvl="0"/>
            <a:r>
              <a:rPr lang="en-US" dirty="0"/>
              <a:t>Students write longer researched arguments </a:t>
            </a:r>
            <a:r>
              <a:rPr lang="en-US" i="1" dirty="0"/>
              <a:t>occasionally</a:t>
            </a:r>
            <a:endParaRPr lang="en-US" dirty="0"/>
          </a:p>
          <a:p>
            <a:pPr lvl="0"/>
            <a:r>
              <a:rPr lang="en-US" dirty="0"/>
              <a:t>Teachers examine student work to assess effectiveness </a:t>
            </a:r>
            <a:r>
              <a:rPr lang="en-US" i="1" dirty="0"/>
              <a:t>routinely</a:t>
            </a:r>
            <a:endParaRPr lang="en-US" dirty="0"/>
          </a:p>
          <a:p>
            <a:pPr lvl="0"/>
            <a:r>
              <a:rPr lang="en-US" dirty="0"/>
              <a:t>Teachers focus on helping students use sources effectively</a:t>
            </a:r>
          </a:p>
          <a:p>
            <a:pPr eaLnBrk="1" hangingPunct="1">
              <a:buFont typeface="Wingdings" pitchFamily="2" charset="2"/>
              <a:buChar char="§"/>
            </a:pPr>
            <a:endParaRPr lang="en-US" dirty="0" smtClean="0"/>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extLst>
      <p:ext uri="{BB962C8B-B14F-4D97-AF65-F5344CB8AC3E}">
        <p14:creationId xmlns:p14="http://schemas.microsoft.com/office/powerpoint/2010/main" val="233837567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3565</TotalTime>
  <Words>2851</Words>
  <Application>Microsoft Macintosh PowerPoint</Application>
  <PresentationFormat>On-screen Show (4:3)</PresentationFormat>
  <Paragraphs>444</Paragraphs>
  <Slides>49</Slides>
  <Notes>49</Notes>
  <HiddenSlides>0</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Office Theme</vt:lpstr>
      <vt:lpstr>i3 Professional Development</vt:lpstr>
      <vt:lpstr>                 Housekeeping</vt:lpstr>
      <vt:lpstr>Our Norms</vt:lpstr>
      <vt:lpstr>Today’s Theme: Whole-Part-Whole</vt:lpstr>
      <vt:lpstr>Morning Goals</vt:lpstr>
      <vt:lpstr>Purpose and Non-Purpose</vt:lpstr>
      <vt:lpstr>Morning Agenda</vt:lpstr>
      <vt:lpstr>PowerPoint Presentation</vt:lpstr>
      <vt:lpstr>This year’s expectations</vt:lpstr>
      <vt:lpstr>More Details</vt:lpstr>
      <vt:lpstr>Additional Information</vt:lpstr>
      <vt:lpstr>The role of the Mini Unit</vt:lpstr>
      <vt:lpstr>PowerPoint Presentation</vt:lpstr>
      <vt:lpstr>Why Mini Units?</vt:lpstr>
      <vt:lpstr>Mini Unit Confidence Line</vt:lpstr>
      <vt:lpstr>Whole: What does success look like?</vt:lpstr>
      <vt:lpstr>The parts…</vt:lpstr>
      <vt:lpstr>Break</vt:lpstr>
      <vt:lpstr>Norms for Discussing Student Work</vt:lpstr>
      <vt:lpstr>Setting our Purpose</vt:lpstr>
      <vt:lpstr>Round Robin Read</vt:lpstr>
      <vt:lpstr>Determining Next Steps</vt:lpstr>
      <vt:lpstr>And now what?  More parts…</vt:lpstr>
      <vt:lpstr>Formative Assessment: Exploding a Skill</vt:lpstr>
      <vt:lpstr>The Whole (Again)</vt:lpstr>
      <vt:lpstr>I used to think _____about examining student writing, but then I looked at DeAnn’s student work so now I think ______</vt:lpstr>
      <vt:lpstr>Lunch</vt:lpstr>
      <vt:lpstr>Today’s Theme: Whole-Part-Whole</vt:lpstr>
      <vt:lpstr>Afternoon Goals</vt:lpstr>
      <vt:lpstr>Purpose and Non-Purpose</vt:lpstr>
      <vt:lpstr>Afternoon Agenda</vt:lpstr>
      <vt:lpstr>PowerPoint Presentation</vt:lpstr>
      <vt:lpstr>PowerPoint Presentation</vt:lpstr>
      <vt:lpstr>How I spent my summer vacation…</vt:lpstr>
      <vt:lpstr>PowerPoint Presentation</vt:lpstr>
      <vt:lpstr>PowerPoint Presentation</vt:lpstr>
      <vt:lpstr>Experience components  of a mini unit</vt:lpstr>
      <vt:lpstr>Day 1: It Says/I Say</vt:lpstr>
      <vt:lpstr>PowerPoint Presentation</vt:lpstr>
      <vt:lpstr>Under “It Says”</vt:lpstr>
      <vt:lpstr>PowerPoint Presentation</vt:lpstr>
      <vt:lpstr>Under “I Say”</vt:lpstr>
      <vt:lpstr>PowerPoint Presentation</vt:lpstr>
      <vt:lpstr>Remaining Strategies</vt:lpstr>
      <vt:lpstr>How do we all support one another?</vt:lpstr>
      <vt:lpstr>PowerPoint Presentation</vt:lpstr>
      <vt:lpstr>Debrief</vt:lpstr>
      <vt:lpstr>         Planning Time</vt:lpstr>
      <vt:lpstr>Closure: 3, 2, 1</vt:lpstr>
    </vt:vector>
  </TitlesOfParts>
  <Company>Springfield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i3 Professional Development</dc:title>
  <dc:creator>Administrator</dc:creator>
  <cp:lastModifiedBy>Angela Kohnen</cp:lastModifiedBy>
  <cp:revision>182</cp:revision>
  <cp:lastPrinted>2014-09-11T01:26:17Z</cp:lastPrinted>
  <dcterms:created xsi:type="dcterms:W3CDTF">2014-02-06T19:32:58Z</dcterms:created>
  <dcterms:modified xsi:type="dcterms:W3CDTF">2014-09-11T20:03:23Z</dcterms:modified>
</cp:coreProperties>
</file>